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86" r:id="rId4"/>
    <p:sldId id="291" r:id="rId5"/>
    <p:sldId id="296" r:id="rId6"/>
    <p:sldId id="266" r:id="rId7"/>
    <p:sldId id="314" r:id="rId8"/>
    <p:sldId id="289" r:id="rId9"/>
    <p:sldId id="293" r:id="rId10"/>
    <p:sldId id="275" r:id="rId11"/>
    <p:sldId id="310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FEF8"/>
    <a:srgbClr val="1F89E9"/>
    <a:srgbClr val="FF0000"/>
    <a:srgbClr val="4472C4"/>
    <a:srgbClr val="ED7D31"/>
    <a:srgbClr val="A512BE"/>
    <a:srgbClr val="00B050"/>
    <a:srgbClr val="7030A0"/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65" autoAdjust="0"/>
    <p:restoredTop sz="93700" autoAdjust="0"/>
  </p:normalViewPr>
  <p:slideViewPr>
    <p:cSldViewPr snapToGrid="0">
      <p:cViewPr varScale="1">
        <p:scale>
          <a:sx n="60" d="100"/>
          <a:sy n="60" d="100"/>
        </p:scale>
        <p:origin x="1099" y="3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Ray" userId="9508408b-0642-4b13-b6af-5835833c5259" providerId="ADAL" clId="{C4E6A02A-4534-4998-AC17-CDB24CA21A96}"/>
    <pc:docChg chg="delSld modSld sldOrd">
      <pc:chgData name="Emily Ray" userId="9508408b-0642-4b13-b6af-5835833c5259" providerId="ADAL" clId="{C4E6A02A-4534-4998-AC17-CDB24CA21A96}" dt="2021-12-08T19:36:54.309" v="101" actId="2696"/>
      <pc:docMkLst>
        <pc:docMk/>
      </pc:docMkLst>
      <pc:sldChg chg="modSp mod">
        <pc:chgData name="Emily Ray" userId="9508408b-0642-4b13-b6af-5835833c5259" providerId="ADAL" clId="{C4E6A02A-4534-4998-AC17-CDB24CA21A96}" dt="2021-11-29T17:00:57.800" v="29" actId="20577"/>
        <pc:sldMkLst>
          <pc:docMk/>
          <pc:sldMk cId="3895490382" sldId="256"/>
        </pc:sldMkLst>
        <pc:spChg chg="mod">
          <ac:chgData name="Emily Ray" userId="9508408b-0642-4b13-b6af-5835833c5259" providerId="ADAL" clId="{C4E6A02A-4534-4998-AC17-CDB24CA21A96}" dt="2021-11-29T16:52:33.741" v="1" actId="20577"/>
          <ac:spMkLst>
            <pc:docMk/>
            <pc:sldMk cId="3895490382" sldId="256"/>
            <ac:spMk id="2" creationId="{6FE23646-7EED-42D7-AD91-CEA5C1C54E7A}"/>
          </ac:spMkLst>
        </pc:spChg>
        <pc:spChg chg="mod">
          <ac:chgData name="Emily Ray" userId="9508408b-0642-4b13-b6af-5835833c5259" providerId="ADAL" clId="{C4E6A02A-4534-4998-AC17-CDB24CA21A96}" dt="2021-11-29T17:00:57.800" v="29" actId="20577"/>
          <ac:spMkLst>
            <pc:docMk/>
            <pc:sldMk cId="3895490382" sldId="256"/>
            <ac:spMk id="3" creationId="{9EA23F57-0A8C-4061-8CD2-30B335860B05}"/>
          </ac:spMkLst>
        </pc:spChg>
      </pc:sldChg>
      <pc:sldChg chg="modNotesTx">
        <pc:chgData name="Emily Ray" userId="9508408b-0642-4b13-b6af-5835833c5259" providerId="ADAL" clId="{C4E6A02A-4534-4998-AC17-CDB24CA21A96}" dt="2021-11-30T00:09:03.144" v="87" actId="20577"/>
        <pc:sldMkLst>
          <pc:docMk/>
          <pc:sldMk cId="3716241675" sldId="259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1311799835" sldId="261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2125878330" sldId="262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1222585697" sldId="265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2986957815" sldId="272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65541934" sldId="276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822588739" sldId="278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2402437654" sldId="279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4203865633" sldId="280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2332487111" sldId="282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1932267257" sldId="283"/>
        </pc:sldMkLst>
      </pc:sldChg>
      <pc:sldChg chg="del">
        <pc:chgData name="Emily Ray" userId="9508408b-0642-4b13-b6af-5835833c5259" providerId="ADAL" clId="{C4E6A02A-4534-4998-AC17-CDB24CA21A96}" dt="2021-11-29T16:55:20.790" v="28" actId="2696"/>
        <pc:sldMkLst>
          <pc:docMk/>
          <pc:sldMk cId="3598349592" sldId="284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1794891884" sldId="285"/>
        </pc:sldMkLst>
      </pc:sldChg>
      <pc:sldChg chg="del">
        <pc:chgData name="Emily Ray" userId="9508408b-0642-4b13-b6af-5835833c5259" providerId="ADAL" clId="{C4E6A02A-4534-4998-AC17-CDB24CA21A96}" dt="2021-12-08T19:36:54.309" v="101" actId="2696"/>
        <pc:sldMkLst>
          <pc:docMk/>
          <pc:sldMk cId="2121066219" sldId="290"/>
        </pc:sldMkLst>
      </pc:sldChg>
      <pc:sldChg chg="modSp mod">
        <pc:chgData name="Emily Ray" userId="9508408b-0642-4b13-b6af-5835833c5259" providerId="ADAL" clId="{C4E6A02A-4534-4998-AC17-CDB24CA21A96}" dt="2021-11-30T00:18:33.887" v="98" actId="20577"/>
        <pc:sldMkLst>
          <pc:docMk/>
          <pc:sldMk cId="3623179233" sldId="291"/>
        </pc:sldMkLst>
        <pc:spChg chg="mod">
          <ac:chgData name="Emily Ray" userId="9508408b-0642-4b13-b6af-5835833c5259" providerId="ADAL" clId="{C4E6A02A-4534-4998-AC17-CDB24CA21A96}" dt="2021-11-29T16:52:49.480" v="2" actId="20577"/>
          <ac:spMkLst>
            <pc:docMk/>
            <pc:sldMk cId="3623179233" sldId="291"/>
            <ac:spMk id="2" creationId="{BE2B86C4-8F68-44E3-9BE5-D7C0735B9BE1}"/>
          </ac:spMkLst>
        </pc:spChg>
        <pc:spChg chg="mod">
          <ac:chgData name="Emily Ray" userId="9508408b-0642-4b13-b6af-5835833c5259" providerId="ADAL" clId="{C4E6A02A-4534-4998-AC17-CDB24CA21A96}" dt="2021-11-30T00:18:33.887" v="98" actId="20577"/>
          <ac:spMkLst>
            <pc:docMk/>
            <pc:sldMk cId="3623179233" sldId="291"/>
            <ac:spMk id="13" creationId="{0C350EE8-9E3C-4323-953F-3640AD7B2E85}"/>
          </ac:spMkLst>
        </pc:spChg>
      </pc:sldChg>
      <pc:sldChg chg="del">
        <pc:chgData name="Emily Ray" userId="9508408b-0642-4b13-b6af-5835833c5259" providerId="ADAL" clId="{C4E6A02A-4534-4998-AC17-CDB24CA21A96}" dt="2021-11-29T16:55:15.418" v="27" actId="2696"/>
        <pc:sldMkLst>
          <pc:docMk/>
          <pc:sldMk cId="1399039469" sldId="292"/>
        </pc:sldMkLst>
      </pc:sldChg>
      <pc:sldChg chg="del">
        <pc:chgData name="Emily Ray" userId="9508408b-0642-4b13-b6af-5835833c5259" providerId="ADAL" clId="{C4E6A02A-4534-4998-AC17-CDB24CA21A96}" dt="2021-11-29T17:01:49.288" v="30" actId="2696"/>
        <pc:sldMkLst>
          <pc:docMk/>
          <pc:sldMk cId="3579917985" sldId="294"/>
        </pc:sldMkLst>
      </pc:sldChg>
      <pc:sldChg chg="del">
        <pc:chgData name="Emily Ray" userId="9508408b-0642-4b13-b6af-5835833c5259" providerId="ADAL" clId="{C4E6A02A-4534-4998-AC17-CDB24CA21A96}" dt="2021-11-29T16:53:12.142" v="11" actId="2696"/>
        <pc:sldMkLst>
          <pc:docMk/>
          <pc:sldMk cId="3990612053" sldId="295"/>
        </pc:sldMkLst>
      </pc:sldChg>
      <pc:sldChg chg="del">
        <pc:chgData name="Emily Ray" userId="9508408b-0642-4b13-b6af-5835833c5259" providerId="ADAL" clId="{C4E6A02A-4534-4998-AC17-CDB24CA21A96}" dt="2021-11-29T16:53:25.971" v="15" actId="2696"/>
        <pc:sldMkLst>
          <pc:docMk/>
          <pc:sldMk cId="920069926" sldId="297"/>
        </pc:sldMkLst>
      </pc:sldChg>
      <pc:sldChg chg="del">
        <pc:chgData name="Emily Ray" userId="9508408b-0642-4b13-b6af-5835833c5259" providerId="ADAL" clId="{C4E6A02A-4534-4998-AC17-CDB24CA21A96}" dt="2021-11-29T16:53:21.960" v="14" actId="2696"/>
        <pc:sldMkLst>
          <pc:docMk/>
          <pc:sldMk cId="54909079" sldId="298"/>
        </pc:sldMkLst>
      </pc:sldChg>
      <pc:sldChg chg="del">
        <pc:chgData name="Emily Ray" userId="9508408b-0642-4b13-b6af-5835833c5259" providerId="ADAL" clId="{C4E6A02A-4534-4998-AC17-CDB24CA21A96}" dt="2021-11-29T16:53:31.803" v="17" actId="2696"/>
        <pc:sldMkLst>
          <pc:docMk/>
          <pc:sldMk cId="2852082239" sldId="299"/>
        </pc:sldMkLst>
      </pc:sldChg>
      <pc:sldChg chg="del">
        <pc:chgData name="Emily Ray" userId="9508408b-0642-4b13-b6af-5835833c5259" providerId="ADAL" clId="{C4E6A02A-4534-4998-AC17-CDB24CA21A96}" dt="2021-11-29T16:53:28.419" v="16" actId="2696"/>
        <pc:sldMkLst>
          <pc:docMk/>
          <pc:sldMk cId="21270961" sldId="301"/>
        </pc:sldMkLst>
      </pc:sldChg>
      <pc:sldChg chg="del">
        <pc:chgData name="Emily Ray" userId="9508408b-0642-4b13-b6af-5835833c5259" providerId="ADAL" clId="{C4E6A02A-4534-4998-AC17-CDB24CA21A96}" dt="2021-11-29T16:54:34.527" v="22" actId="2696"/>
        <pc:sldMkLst>
          <pc:docMk/>
          <pc:sldMk cId="1549134812" sldId="303"/>
        </pc:sldMkLst>
      </pc:sldChg>
      <pc:sldChg chg="del">
        <pc:chgData name="Emily Ray" userId="9508408b-0642-4b13-b6af-5835833c5259" providerId="ADAL" clId="{C4E6A02A-4534-4998-AC17-CDB24CA21A96}" dt="2021-11-29T16:54:27.744" v="20" actId="2696"/>
        <pc:sldMkLst>
          <pc:docMk/>
          <pc:sldMk cId="1265489296" sldId="304"/>
        </pc:sldMkLst>
      </pc:sldChg>
      <pc:sldChg chg="del">
        <pc:chgData name="Emily Ray" userId="9508408b-0642-4b13-b6af-5835833c5259" providerId="ADAL" clId="{C4E6A02A-4534-4998-AC17-CDB24CA21A96}" dt="2021-11-29T16:53:45.072" v="18" actId="2696"/>
        <pc:sldMkLst>
          <pc:docMk/>
          <pc:sldMk cId="1863126411" sldId="305"/>
        </pc:sldMkLst>
      </pc:sldChg>
      <pc:sldChg chg="del">
        <pc:chgData name="Emily Ray" userId="9508408b-0642-4b13-b6af-5835833c5259" providerId="ADAL" clId="{C4E6A02A-4534-4998-AC17-CDB24CA21A96}" dt="2021-11-29T16:54:30.942" v="21" actId="2696"/>
        <pc:sldMkLst>
          <pc:docMk/>
          <pc:sldMk cId="1130270055" sldId="306"/>
        </pc:sldMkLst>
      </pc:sldChg>
      <pc:sldChg chg="del ord">
        <pc:chgData name="Emily Ray" userId="9508408b-0642-4b13-b6af-5835833c5259" providerId="ADAL" clId="{C4E6A02A-4534-4998-AC17-CDB24CA21A96}" dt="2021-12-08T19:36:54.309" v="101" actId="2696"/>
        <pc:sldMkLst>
          <pc:docMk/>
          <pc:sldMk cId="153059193" sldId="307"/>
        </pc:sldMkLst>
      </pc:sldChg>
      <pc:sldChg chg="del">
        <pc:chgData name="Emily Ray" userId="9508408b-0642-4b13-b6af-5835833c5259" providerId="ADAL" clId="{C4E6A02A-4534-4998-AC17-CDB24CA21A96}" dt="2021-11-29T16:54:14.340" v="19" actId="2696"/>
        <pc:sldMkLst>
          <pc:docMk/>
          <pc:sldMk cId="3172358832" sldId="308"/>
        </pc:sldMkLst>
      </pc:sldChg>
      <pc:sldChg chg="del">
        <pc:chgData name="Emily Ray" userId="9508408b-0642-4b13-b6af-5835833c5259" providerId="ADAL" clId="{C4E6A02A-4534-4998-AC17-CDB24CA21A96}" dt="2021-11-29T16:54:58.113" v="25" actId="2696"/>
        <pc:sldMkLst>
          <pc:docMk/>
          <pc:sldMk cId="4259683146" sldId="309"/>
        </pc:sldMkLst>
      </pc:sldChg>
      <pc:sldChg chg="modSp mod">
        <pc:chgData name="Emily Ray" userId="9508408b-0642-4b13-b6af-5835833c5259" providerId="ADAL" clId="{C4E6A02A-4534-4998-AC17-CDB24CA21A96}" dt="2021-11-29T17:03:32.654" v="31" actId="14100"/>
        <pc:sldMkLst>
          <pc:docMk/>
          <pc:sldMk cId="1118736110" sldId="310"/>
        </pc:sldMkLst>
        <pc:picChg chg="mod">
          <ac:chgData name="Emily Ray" userId="9508408b-0642-4b13-b6af-5835833c5259" providerId="ADAL" clId="{C4E6A02A-4534-4998-AC17-CDB24CA21A96}" dt="2021-11-29T17:03:32.654" v="31" actId="14100"/>
          <ac:picMkLst>
            <pc:docMk/>
            <pc:sldMk cId="1118736110" sldId="310"/>
            <ac:picMk id="20" creationId="{63C8705B-C42A-4712-998D-8F086F9A4CE8}"/>
          </ac:picMkLst>
        </pc:picChg>
      </pc:sldChg>
      <pc:sldChg chg="del">
        <pc:chgData name="Emily Ray" userId="9508408b-0642-4b13-b6af-5835833c5259" providerId="ADAL" clId="{C4E6A02A-4534-4998-AC17-CDB24CA21A96}" dt="2021-11-29T16:55:00.909" v="26" actId="2696"/>
        <pc:sldMkLst>
          <pc:docMk/>
          <pc:sldMk cId="843640427" sldId="311"/>
        </pc:sldMkLst>
      </pc:sldChg>
      <pc:sldChg chg="del">
        <pc:chgData name="Emily Ray" userId="9508408b-0642-4b13-b6af-5835833c5259" providerId="ADAL" clId="{C4E6A02A-4534-4998-AC17-CDB24CA21A96}" dt="2021-11-29T16:53:16.927" v="12" actId="2696"/>
        <pc:sldMkLst>
          <pc:docMk/>
          <pc:sldMk cId="1748087219" sldId="312"/>
        </pc:sldMkLst>
      </pc:sldChg>
      <pc:sldChg chg="del">
        <pc:chgData name="Emily Ray" userId="9508408b-0642-4b13-b6af-5835833c5259" providerId="ADAL" clId="{C4E6A02A-4534-4998-AC17-CDB24CA21A96}" dt="2021-11-29T16:53:19.500" v="13" actId="2696"/>
        <pc:sldMkLst>
          <pc:docMk/>
          <pc:sldMk cId="709525780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FC68C-6C6F-4E14-B2C6-54FF2407032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D5397-1083-4246-AA9B-B5F9D934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0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5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Non redundant signaling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Will look region by region and will perform PCA/discriminate function analysis to look for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46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Fish are the oldest and largest group of vertebrates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Parental care evolved independently several times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Parental care is critical for species persistence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Fish brain homologies hard to determine because fish brains develop by folding outward (eversion) compared to mammals which evaginate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9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0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Parental care evolved </a:t>
            </a:r>
            <a:r>
              <a:rPr lang="en-US" dirty="0" err="1"/>
              <a:t>indepently</a:t>
            </a:r>
            <a:r>
              <a:rPr lang="en-US" dirty="0"/>
              <a:t> </a:t>
            </a:r>
            <a:r>
              <a:rPr lang="en-US" dirty="0" err="1"/>
              <a:t>seve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Parent-offspring recognition can rely on several different signaling modalities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Cows, zebra finches, chimpanzees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Despite importance, not well studied in fishes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A. </a:t>
            </a:r>
            <a:r>
              <a:rPr lang="en-US" dirty="0" err="1"/>
              <a:t>burtoni</a:t>
            </a:r>
            <a:r>
              <a:rPr lang="en-US" dirty="0"/>
              <a:t> females brood and provide maternal care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Adult A. </a:t>
            </a:r>
            <a:r>
              <a:rPr lang="en-US" dirty="0" err="1"/>
              <a:t>burtoni</a:t>
            </a:r>
            <a:r>
              <a:rPr lang="en-US" dirty="0"/>
              <a:t> cannibalize fry</a:t>
            </a:r>
          </a:p>
          <a:p>
            <a:pPr marL="171450" indent="-171450">
              <a:buFontTx/>
              <a:buChar char="-"/>
            </a:pPr>
            <a:r>
              <a:rPr lang="en-US" dirty="0"/>
              <a:t>POR is critical to prevent maladaptive filial cannibalism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37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the actual stimuli are</a:t>
            </a:r>
          </a:p>
          <a:p>
            <a:r>
              <a:rPr lang="en-US" dirty="0"/>
              <a:t>Make sure to mention I’m doing this for fry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5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between gustation and olfaction?</a:t>
            </a:r>
          </a:p>
          <a:p>
            <a:r>
              <a:rPr lang="en-US" dirty="0"/>
              <a:t>Explain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36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between gustation and olfaction?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7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26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 = neocortex</a:t>
            </a:r>
          </a:p>
          <a:p>
            <a:r>
              <a:rPr lang="en-US" dirty="0"/>
              <a:t>Dc stimulation in bluegill results in nest building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D5397-1083-4246-AA9B-B5F9D93401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07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CE9A-082D-40A9-94D2-09C6BB34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54C4C-265B-4A7B-B943-ABB8F30C2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87907-D674-4646-BE98-07D0D15B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9A954-CFE9-4EC2-8A5D-65AC456F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2BAC1-F99C-4FFB-86B8-244C9EAC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6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C831-6BD9-41CB-9333-E98C69D8D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8810A-4251-4745-BC4F-5F2EFB07D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01975-5511-442C-B968-2D16F9AD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64CC8-6E9E-4A23-9C36-1EA337C1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AA47A-75B9-4CD8-AD6E-2AA77F21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2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8AEC92-96F6-43E2-A545-22C9E0313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5DCA5-76DB-40DD-97C1-CDDFB576D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E2D21-BECD-4C44-A072-7D40C9AF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44729-6C41-4F64-9542-1EA629B99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1BC1B-BC35-4A12-BCA3-BE0303BB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8EC5-D96C-43D9-B880-2C69E952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0402-0449-4CBF-BD1F-58A02CA9F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53FB0-1B53-4C47-B8AC-73575D3C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B5491-4F31-4CD8-AC92-1AC823A7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C4BC1-0D21-4EEE-A2EB-807570A1C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0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CCDC-1F01-45F7-9F89-41943A933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B76EF-DA88-4142-A8F8-C0D4AACC8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74BCA-D636-47A4-B876-53F91BB6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CDF25-1B3C-49F6-BC0A-C2CC583D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8673D-E6E1-4446-8071-181AC8E7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BEDE-F76C-4876-A61D-935DD599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03C2-2090-44AA-B1EE-71DE17574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0B5A8-5367-4B22-9B8A-20D5DB4C8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6F01D-4808-4F17-94C6-BEF786D3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A351C-7AF8-4932-8E1C-7F90966D9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8A816-6E25-45EF-930F-D24C76B2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F3A3-CB69-46D8-82A2-F88F248B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E4D1E-A44F-4EC8-936D-6F42DDAE6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38675-B765-4AF9-9BA3-3847DAF63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297D1-0A30-4D9E-BF16-AD3DC2F11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C4D70-BC2C-42A0-9398-0E5B97D4FF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6E487-F208-47E9-BBE2-6802D8AE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CABF50-3039-4983-9476-2F8DE663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9C2D9-D6E6-4B5C-9F2C-D9D2B245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2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9DAC-CC1A-4ADB-B442-A147FCD2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E28C7-B33F-4901-83A6-EB992B8E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F4662-F5A6-45BA-8F3A-84866C46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0CD1F-E1E4-4EAA-9D0A-D9558228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89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E09AB-FA54-4BBA-ABB9-DC48BE90E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29EB9-8B5D-404B-9681-8E26D963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BD3F1-F28A-479A-9E75-F9DD2B91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5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160D-DA27-44D5-BDFF-D4252B0B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7D7D5-3F24-4694-B338-301D6F83F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613EC-3FDE-48F0-B1B4-174ED86B9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5CDA0-734B-4E6A-A45D-093F3CF8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1314B-AC8B-40B3-8B2E-7C8CB8AD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082B0-390D-497D-B342-330DA037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72F0-BD66-4044-9D18-E22C9E0D2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E49E6-BBF5-44F0-841F-03D11FCC4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73846-7C8A-4764-9650-731C2F44D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2C493-9AE5-4508-88F8-C1FD28A2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31BCF-7FF3-4729-9C8A-9CBA839C2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6A357-D35A-4660-95C7-6202D3C6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4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4F840A-37C5-4975-BFA7-5DF8F873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F6D35-D45C-4BF3-B70F-6F0C893B2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EECD0-6AA6-4CB0-90D9-09E72FB5E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E5337-35E9-4EDF-BA87-4F4E7E149ED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5CDE2-CF1D-4400-B839-05925A54A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567FB-E39F-4FF0-879E-6BFFF72F7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AC96C-3E15-4577-B7E2-AB31FE433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9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5.tiff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microsoft.com/office/2007/relationships/hdphoto" Target="../media/hdphoto4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"/><Relationship Id="rId5" Type="http://schemas.openxmlformats.org/officeDocument/2006/relationships/image" Target="../media/image23.tif"/><Relationship Id="rId10" Type="http://schemas.microsoft.com/office/2007/relationships/hdphoto" Target="../media/hdphoto4.wdp"/><Relationship Id="rId4" Type="http://schemas.openxmlformats.org/officeDocument/2006/relationships/image" Target="../media/image22.tif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"/><Relationship Id="rId5" Type="http://schemas.openxmlformats.org/officeDocument/2006/relationships/image" Target="../media/image23.tif"/><Relationship Id="rId10" Type="http://schemas.openxmlformats.org/officeDocument/2006/relationships/image" Target="../media/image26.jpeg"/><Relationship Id="rId4" Type="http://schemas.openxmlformats.org/officeDocument/2006/relationships/image" Target="../media/image22.tif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fish, indoor, soft-finned fish, spiny-finned fish&#10;&#10;Description automatically generated">
            <a:extLst>
              <a:ext uri="{FF2B5EF4-FFF2-40B4-BE49-F238E27FC236}">
                <a16:creationId xmlns:a16="http://schemas.microsoft.com/office/drawing/2014/main" id="{42CA85C2-0A82-41A5-97C4-8E5BA2D3C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43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23646-7EED-42D7-AD91-CEA5C1C54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123" y="1122362"/>
            <a:ext cx="11236569" cy="2900518"/>
          </a:xfrm>
        </p:spPr>
        <p:txBody>
          <a:bodyPr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Neural mechanisms of parent-offspring recognition in a maternal mouthbrooding African cichlid fish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23F57-0A8C-4061-8CD2-30B335860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Emily Ray</a:t>
            </a:r>
          </a:p>
          <a:p>
            <a:r>
              <a:rPr lang="en-US" dirty="0">
                <a:solidFill>
                  <a:srgbClr val="FFFFFF"/>
                </a:solidFill>
              </a:rPr>
              <a:t>Louisiana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895490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8400"/>
    </mc:Choice>
    <mc:Fallback xmlns="">
      <p:transition spd="slow" advTm="184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86C4-8F68-44E3-9BE5-D7C0735B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0509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Preliminary Results Summary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50EE8-9E3C-4323-953F-3640AD7B2E85}"/>
              </a:ext>
            </a:extLst>
          </p:cNvPr>
          <p:cNvSpPr txBox="1"/>
          <p:nvPr/>
        </p:nvSpPr>
        <p:spPr>
          <a:xfrm>
            <a:off x="742950" y="2154555"/>
            <a:ext cx="79838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Chemosensory and visual stimuli may both be necessary for parent-offspring recognition in </a:t>
            </a:r>
            <a:r>
              <a:rPr lang="en-US" sz="2800" i="1" dirty="0">
                <a:solidFill>
                  <a:schemeClr val="bg1"/>
                </a:solidFill>
              </a:rPr>
              <a:t>A. </a:t>
            </a:r>
            <a:r>
              <a:rPr lang="en-US" sz="2800" i="1" dirty="0" err="1">
                <a:solidFill>
                  <a:schemeClr val="bg1"/>
                </a:solidFill>
              </a:rPr>
              <a:t>burtoni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Different sensory stimuli from fry result in different neural activation patterns in maternal care providing mothers</a:t>
            </a:r>
            <a:endParaRPr lang="en-US" sz="28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5F9F18-ED32-4BBE-875A-B6954ABF965D}"/>
              </a:ext>
            </a:extLst>
          </p:cNvPr>
          <p:cNvGrpSpPr/>
          <p:nvPr/>
        </p:nvGrpSpPr>
        <p:grpSpPr>
          <a:xfrm>
            <a:off x="9073663" y="0"/>
            <a:ext cx="3143886" cy="6858001"/>
            <a:chOff x="9650232" y="1172339"/>
            <a:chExt cx="2567316" cy="56856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789C7B0-7A1F-443E-8846-95D0EFE6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5780" y="3060073"/>
              <a:ext cx="2516220" cy="18871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8AD860-F386-494B-8828-96DB07F5E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5780" y="4947238"/>
              <a:ext cx="2516220" cy="19107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79B99A9-93FA-420A-92A1-B561953C5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787"/>
            <a:stretch/>
          </p:blipFill>
          <p:spPr>
            <a:xfrm>
              <a:off x="9675780" y="1172339"/>
              <a:ext cx="2541768" cy="18877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18AB8B-E34C-4595-891C-339367417E9A}"/>
                </a:ext>
              </a:extLst>
            </p:cNvPr>
            <p:cNvSpPr txBox="1"/>
            <p:nvPr/>
          </p:nvSpPr>
          <p:spPr>
            <a:xfrm>
              <a:off x="9675780" y="2794872"/>
              <a:ext cx="144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  <a:latin typeface="+mj-lt"/>
                </a:rPr>
                <a:t>Maruska</a:t>
              </a:r>
              <a:r>
                <a:rPr lang="en-US" sz="1200" dirty="0">
                  <a:solidFill>
                    <a:srgbClr val="FF0000"/>
                  </a:solidFill>
                  <a:latin typeface="+mj-lt"/>
                </a:rPr>
                <a:t> Lab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782186-7782-4A4A-B9E4-00813A5E4DDE}"/>
                </a:ext>
              </a:extLst>
            </p:cNvPr>
            <p:cNvSpPr txBox="1"/>
            <p:nvPr/>
          </p:nvSpPr>
          <p:spPr>
            <a:xfrm>
              <a:off x="9650232" y="4694404"/>
              <a:ext cx="144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+mj-lt"/>
                </a:rPr>
                <a:t>Maruska</a:t>
              </a: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 Lab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3BA5ED-1B6E-4117-A19F-436EDA229CF5}"/>
                </a:ext>
              </a:extLst>
            </p:cNvPr>
            <p:cNvSpPr txBox="1"/>
            <p:nvPr/>
          </p:nvSpPr>
          <p:spPr>
            <a:xfrm>
              <a:off x="9675780" y="6581001"/>
              <a:ext cx="144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+mj-lt"/>
                </a:rPr>
                <a:t>Maruska</a:t>
              </a: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3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96"/>
    </mc:Choice>
    <mc:Fallback xmlns="">
      <p:transition spd="slow" advTm="340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86C4-8F68-44E3-9BE5-D7C0735B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5638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Overall Significance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50EE8-9E3C-4323-953F-3640AD7B2E85}"/>
              </a:ext>
            </a:extLst>
          </p:cNvPr>
          <p:cNvSpPr txBox="1"/>
          <p:nvPr/>
        </p:nvSpPr>
        <p:spPr>
          <a:xfrm>
            <a:off x="742950" y="2154555"/>
            <a:ext cx="79838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Evolution of parental care and offspring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Brain homologies in vertebrates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Cichlids’ response to changing environmental conditions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69015D-8BC2-427D-8C2F-4D3FB37F172E}"/>
              </a:ext>
            </a:extLst>
          </p:cNvPr>
          <p:cNvGrpSpPr/>
          <p:nvPr/>
        </p:nvGrpSpPr>
        <p:grpSpPr>
          <a:xfrm>
            <a:off x="9073663" y="0"/>
            <a:ext cx="3143886" cy="6858001"/>
            <a:chOff x="9650232" y="1172339"/>
            <a:chExt cx="2567316" cy="56856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9D7691-56CB-40D7-8ED2-28DDE04B6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5780" y="3060073"/>
              <a:ext cx="2516220" cy="18871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3C8705B-C42A-4712-998D-8F086F9A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5780" y="4947238"/>
              <a:ext cx="2516220" cy="19107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F73C78-AE7A-4075-B349-2CC3F595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787"/>
            <a:stretch/>
          </p:blipFill>
          <p:spPr>
            <a:xfrm>
              <a:off x="9675780" y="1172339"/>
              <a:ext cx="2541768" cy="18877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BA8154-6788-4E6B-A69B-CC6863CA6866}"/>
                </a:ext>
              </a:extLst>
            </p:cNvPr>
            <p:cNvSpPr txBox="1"/>
            <p:nvPr/>
          </p:nvSpPr>
          <p:spPr>
            <a:xfrm>
              <a:off x="9675780" y="2794872"/>
              <a:ext cx="144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  <a:latin typeface="+mj-lt"/>
                </a:rPr>
                <a:t>Maruska</a:t>
              </a:r>
              <a:r>
                <a:rPr lang="en-US" sz="1200" dirty="0">
                  <a:solidFill>
                    <a:srgbClr val="FF0000"/>
                  </a:solidFill>
                  <a:latin typeface="+mj-lt"/>
                </a:rPr>
                <a:t> Lab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347F2-DAD8-473F-9EF7-83E146B39CFA}"/>
                </a:ext>
              </a:extLst>
            </p:cNvPr>
            <p:cNvSpPr txBox="1"/>
            <p:nvPr/>
          </p:nvSpPr>
          <p:spPr>
            <a:xfrm>
              <a:off x="9650232" y="4694404"/>
              <a:ext cx="144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+mj-lt"/>
                </a:rPr>
                <a:t>Maruska</a:t>
              </a: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 Lab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C93224-2AE2-4B19-898F-31C6B7D643F9}"/>
                </a:ext>
              </a:extLst>
            </p:cNvPr>
            <p:cNvSpPr txBox="1"/>
            <p:nvPr/>
          </p:nvSpPr>
          <p:spPr>
            <a:xfrm>
              <a:off x="9675780" y="6581001"/>
              <a:ext cx="144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+mj-lt"/>
                </a:rPr>
                <a:t>Maruska</a:t>
              </a: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7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79"/>
    </mc:Choice>
    <mc:Fallback xmlns="">
      <p:transition spd="slow" advTm="3497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92645-C05D-4FEE-B88F-EA20770F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CF54-31A0-4022-9747-6F6014753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85C0F-B2DA-448B-9116-3BF43BB51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335"/>
          <a:stretch/>
        </p:blipFill>
        <p:spPr>
          <a:xfrm>
            <a:off x="4837034" y="1825625"/>
            <a:ext cx="4986163" cy="2567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0EF2B-9DFB-468F-B091-2A8BB241C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6" b="91405" l="10000" r="90000">
                        <a14:foregroundMark x1="39524" y1="50744" x2="36548" y2="47603"/>
                        <a14:foregroundMark x1="50238" y1="48760" x2="48095" y2="44628"/>
                        <a14:foregroundMark x1="52381" y1="50413" x2="55119" y2="54545"/>
                        <a14:foregroundMark x1="46905" y1="58678" x2="46905" y2="58678"/>
                        <a14:foregroundMark x1="55000" y1="42645" x2="55000" y2="42645"/>
                        <a14:foregroundMark x1="61071" y1="58347" x2="61310" y2="42645"/>
                        <a14:foregroundMark x1="68095" y1="42149" x2="68095" y2="42149"/>
                        <a14:foregroundMark x1="65595" y1="49752" x2="65595" y2="49752"/>
                        <a14:foregroundMark x1="50357" y1="91405" x2="50357" y2="91405"/>
                        <a14:foregroundMark x1="50000" y1="8926" x2="50000" y2="8926"/>
                        <a14:foregroundMark x1="42500" y1="41653" x2="42500" y2="41653"/>
                        <a14:foregroundMark x1="32857" y1="58843" x2="32857" y2="588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7150" y="1752103"/>
            <a:ext cx="3565260" cy="2567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56C97-7DA4-4FFB-9073-40BE0446CD99}"/>
              </a:ext>
            </a:extLst>
          </p:cNvPr>
          <p:cNvSpPr txBox="1"/>
          <p:nvPr/>
        </p:nvSpPr>
        <p:spPr>
          <a:xfrm>
            <a:off x="745539" y="1532037"/>
            <a:ext cx="39156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Committee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Dr. Karen </a:t>
            </a:r>
            <a:r>
              <a:rPr lang="en-US" sz="2800" dirty="0" err="1">
                <a:solidFill>
                  <a:schemeClr val="bg1"/>
                </a:solidFill>
              </a:rPr>
              <a:t>Maruska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Dr. Christine Lattin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Dr. Fernando Galvez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Dr. Patricia Schneider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Maruska</a:t>
            </a:r>
            <a:r>
              <a:rPr lang="en-US" sz="2800" dirty="0">
                <a:solidFill>
                  <a:schemeClr val="bg1"/>
                </a:solidFill>
              </a:rPr>
              <a:t> Lab</a:t>
            </a:r>
          </a:p>
          <a:p>
            <a:r>
              <a:rPr lang="en-US" sz="2800" dirty="0">
                <a:solidFill>
                  <a:schemeClr val="bg1"/>
                </a:solidFill>
              </a:rPr>
              <a:t>Marie </a:t>
            </a:r>
            <a:r>
              <a:rPr lang="en-US" sz="2800" dirty="0" err="1">
                <a:solidFill>
                  <a:schemeClr val="bg1"/>
                </a:solidFill>
              </a:rPr>
              <a:t>Drozda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Hunter Dunn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3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25"/>
    </mc:Choice>
    <mc:Fallback xmlns="">
      <p:transition spd="slow" advTm="1122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6B28DF8-BE49-4911-AC5E-EEB36CD6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444" y="4556163"/>
            <a:ext cx="3074240" cy="2301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B86C4-8F68-44E3-9BE5-D7C0735B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5638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Parent-offspring recognition occurs via diverse signaling modalities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93857-87C9-41C3-8F2A-A607FF8DCF7D}"/>
              </a:ext>
            </a:extLst>
          </p:cNvPr>
          <p:cNvSpPr txBox="1"/>
          <p:nvPr/>
        </p:nvSpPr>
        <p:spPr>
          <a:xfrm>
            <a:off x="9116158" y="2048962"/>
            <a:ext cx="15544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latin typeface="+mj-lt"/>
              </a:rPr>
              <a:t>Bob </a:t>
            </a:r>
            <a:r>
              <a:rPr lang="en-US" sz="1200" b="0" i="0" dirty="0" err="1">
                <a:effectLst/>
                <a:latin typeface="+mj-lt"/>
              </a:rPr>
              <a:t>Vuxinic</a:t>
            </a:r>
            <a:endParaRPr lang="en-US" sz="12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50EE8-9E3C-4323-953F-3640AD7B2E85}"/>
              </a:ext>
            </a:extLst>
          </p:cNvPr>
          <p:cNvSpPr txBox="1"/>
          <p:nvPr/>
        </p:nvSpPr>
        <p:spPr>
          <a:xfrm>
            <a:off x="742950" y="2154555"/>
            <a:ext cx="79838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Auditory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Chemosensory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Multi-modal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CF8680-ABAD-4E6C-BCC4-E8C60C172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1"/>
          <a:stretch/>
        </p:blipFill>
        <p:spPr>
          <a:xfrm>
            <a:off x="9336444" y="-6673"/>
            <a:ext cx="3015066" cy="2251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A892C2-2C03-4128-AFA1-AB14B2EFEBE4}"/>
              </a:ext>
            </a:extLst>
          </p:cNvPr>
          <p:cNvSpPr txBox="1"/>
          <p:nvPr/>
        </p:nvSpPr>
        <p:spPr>
          <a:xfrm>
            <a:off x="9323952" y="1939397"/>
            <a:ext cx="1085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UNH</a:t>
            </a:r>
          </a:p>
        </p:txBody>
      </p:sp>
      <p:pic>
        <p:nvPicPr>
          <p:cNvPr id="1026" name="Picture 2" descr="Zebra Finch | Glen Chilton">
            <a:extLst>
              <a:ext uri="{FF2B5EF4-FFF2-40B4-BE49-F238E27FC236}">
                <a16:creationId xmlns:a16="http://schemas.microsoft.com/office/drawing/2014/main" id="{272DE30B-B940-4130-8FF7-E2B913B21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6" t="125" r="8375" b="21778"/>
          <a:stretch/>
        </p:blipFill>
        <p:spPr bwMode="auto">
          <a:xfrm>
            <a:off x="9323952" y="2251258"/>
            <a:ext cx="3086732" cy="230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6A7B91-D8F0-485C-BAE8-04A36B3CAB1C}"/>
              </a:ext>
            </a:extLst>
          </p:cNvPr>
          <p:cNvSpPr txBox="1"/>
          <p:nvPr/>
        </p:nvSpPr>
        <p:spPr>
          <a:xfrm>
            <a:off x="9323952" y="4244047"/>
            <a:ext cx="1497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Glen Chilton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946C6-B91C-431A-86C7-6140E9126A29}"/>
              </a:ext>
            </a:extLst>
          </p:cNvPr>
          <p:cNvSpPr txBox="1"/>
          <p:nvPr/>
        </p:nvSpPr>
        <p:spPr>
          <a:xfrm>
            <a:off x="9376234" y="6581001"/>
            <a:ext cx="1497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+mj-lt"/>
              </a:rPr>
              <a:t>iStockPhoto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624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72"/>
    </mc:Choice>
    <mc:Fallback xmlns="">
      <p:transition spd="slow" advTm="275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sh, food, sushi&#10;&#10;Description automatically generated">
            <a:extLst>
              <a:ext uri="{FF2B5EF4-FFF2-40B4-BE49-F238E27FC236}">
                <a16:creationId xmlns:a16="http://schemas.microsoft.com/office/drawing/2014/main" id="{8BD648BD-458F-4551-AA1E-906FAF1D1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74" y="2007849"/>
            <a:ext cx="4829462" cy="62498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E5855-75A0-4A92-911E-B612FA4C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2185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Infanticide and parental care co-exist in the maternal mouthbrooding cichlid </a:t>
            </a:r>
            <a:r>
              <a:rPr lang="en-US" i="1" dirty="0" err="1">
                <a:solidFill>
                  <a:schemeClr val="bg1"/>
                </a:solidFill>
              </a:rPr>
              <a:t>Astatotilapia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burtoni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1E746-2076-4309-B584-27818B545EA7}"/>
              </a:ext>
            </a:extLst>
          </p:cNvPr>
          <p:cNvGrpSpPr/>
          <p:nvPr/>
        </p:nvGrpSpPr>
        <p:grpSpPr>
          <a:xfrm>
            <a:off x="-209175" y="2932438"/>
            <a:ext cx="7830056" cy="2990455"/>
            <a:chOff x="668891" y="2264432"/>
            <a:chExt cx="10607745" cy="40702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4A4BF3-0357-4607-BCB9-A0EBB936A523}"/>
                </a:ext>
              </a:extLst>
            </p:cNvPr>
            <p:cNvSpPr txBox="1"/>
            <p:nvPr/>
          </p:nvSpPr>
          <p:spPr>
            <a:xfrm>
              <a:off x="4926642" y="2906763"/>
              <a:ext cx="17286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Spawning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5E3054-7B74-42F3-BE0C-E11DA8EB4249}"/>
                </a:ext>
              </a:extLst>
            </p:cNvPr>
            <p:cNvGrpSpPr/>
            <p:nvPr/>
          </p:nvGrpSpPr>
          <p:grpSpPr>
            <a:xfrm>
              <a:off x="1177559" y="2264432"/>
              <a:ext cx="10099077" cy="4070245"/>
              <a:chOff x="1177559" y="2264432"/>
              <a:chExt cx="10099077" cy="4070245"/>
            </a:xfrm>
          </p:grpSpPr>
          <p:sp>
            <p:nvSpPr>
              <p:cNvPr id="13" name="Arrow: Bent 12">
                <a:extLst>
                  <a:ext uri="{FF2B5EF4-FFF2-40B4-BE49-F238E27FC236}">
                    <a16:creationId xmlns:a16="http://schemas.microsoft.com/office/drawing/2014/main" id="{2348A6A5-ACFE-4392-84B5-18C66042E36D}"/>
                  </a:ext>
                </a:extLst>
              </p:cNvPr>
              <p:cNvSpPr/>
              <p:nvPr/>
            </p:nvSpPr>
            <p:spPr>
              <a:xfrm rot="5400000">
                <a:off x="8958050" y="2255163"/>
                <a:ext cx="993123" cy="1011663"/>
              </a:xfrm>
              <a:prstGeom prst="ben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0A3F423-2A93-419C-BB6E-C9B4040D708C}"/>
                  </a:ext>
                </a:extLst>
              </p:cNvPr>
              <p:cNvGrpSpPr/>
              <p:nvPr/>
            </p:nvGrpSpPr>
            <p:grpSpPr>
              <a:xfrm>
                <a:off x="1177559" y="2264432"/>
                <a:ext cx="10099077" cy="4070245"/>
                <a:chOff x="1177559" y="2264432"/>
                <a:chExt cx="10099077" cy="407024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BC69A86-0AEC-4457-BDB1-94E744C0E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9877" b="89877" l="5191" r="91843">
                              <a14:foregroundMark x1="7097" y1="55309" x2="7097" y2="55309"/>
                              <a14:foregroundMark x1="5191" y1="59259" x2="5191" y2="59259"/>
                              <a14:foregroundMark x1="91843" y1="56790" x2="91843" y2="56790"/>
                              <a14:foregroundMark x1="36758" y1="87654" x2="36758" y2="8765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7559" y="3429000"/>
                  <a:ext cx="2358050" cy="1011663"/>
                </a:xfrm>
                <a:prstGeom prst="rect">
                  <a:avLst/>
                </a:prstGeom>
              </p:spPr>
            </p:pic>
            <p:sp>
              <p:nvSpPr>
                <p:cNvPr id="12" name="Arrow: Bent 11">
                  <a:extLst>
                    <a:ext uri="{FF2B5EF4-FFF2-40B4-BE49-F238E27FC236}">
                      <a16:creationId xmlns:a16="http://schemas.microsoft.com/office/drawing/2014/main" id="{7CC15357-E989-4DFD-A833-27E717380087}"/>
                    </a:ext>
                  </a:extLst>
                </p:cNvPr>
                <p:cNvSpPr/>
                <p:nvPr/>
              </p:nvSpPr>
              <p:spPr>
                <a:xfrm>
                  <a:off x="1962024" y="2264432"/>
                  <a:ext cx="993123" cy="1011663"/>
                </a:xfrm>
                <a:prstGeom prst="bentArrow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AE8486D-DE91-4FA6-ADBE-4139AAC98E72}"/>
                    </a:ext>
                  </a:extLst>
                </p:cNvPr>
                <p:cNvGrpSpPr/>
                <p:nvPr/>
              </p:nvGrpSpPr>
              <p:grpSpPr>
                <a:xfrm>
                  <a:off x="1943484" y="3389853"/>
                  <a:ext cx="9333152" cy="2944824"/>
                  <a:chOff x="1943484" y="3389853"/>
                  <a:chExt cx="9333152" cy="2944824"/>
                </a:xfrm>
              </p:grpSpPr>
              <p:pic>
                <p:nvPicPr>
                  <p:cNvPr id="7" name="Picture 6" descr="A drawing of a fish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62219820-6125-4CC6-B74D-B59DF1AABB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3390" r="92373">
                                <a14:foregroundMark x1="6886" y1="71852" x2="8157" y2="51605"/>
                                <a14:foregroundMark x1="3390" y1="56543" x2="3390" y2="56543"/>
                                <a14:foregroundMark x1="92373" y1="63457" x2="91949" y2="385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08951" y="3389853"/>
                    <a:ext cx="2304986" cy="988897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 descr="A drawing of a fish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BE72D164-990B-43AC-B63B-E1FEEAE3B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9877" b="89877" l="6462" r="91737">
                                <a14:foregroundMark x1="6462" y1="60247" x2="7097" y2="58272"/>
                                <a14:foregroundMark x1="91737" y1="56790" x2="91737" y2="567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1966" y="5037243"/>
                    <a:ext cx="2448068" cy="1050284"/>
                  </a:xfrm>
                  <a:prstGeom prst="rect">
                    <a:avLst/>
                  </a:prstGeom>
                </p:spPr>
              </p:pic>
              <p:sp>
                <p:nvSpPr>
                  <p:cNvPr id="14" name="Arrow: Bent 13">
                    <a:extLst>
                      <a:ext uri="{FF2B5EF4-FFF2-40B4-BE49-F238E27FC236}">
                        <a16:creationId xmlns:a16="http://schemas.microsoft.com/office/drawing/2014/main" id="{10744150-549C-45FA-A624-B68E2587558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945630" y="5013965"/>
                    <a:ext cx="993123" cy="1011662"/>
                  </a:xfrm>
                  <a:prstGeom prst="bentArrow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Arrow: Bent 14">
                    <a:extLst>
                      <a:ext uri="{FF2B5EF4-FFF2-40B4-BE49-F238E27FC236}">
                        <a16:creationId xmlns:a16="http://schemas.microsoft.com/office/drawing/2014/main" id="{B4E4D8B5-480F-4482-8CCB-C2FB21CEF56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52754" y="5013965"/>
                    <a:ext cx="993123" cy="1011663"/>
                  </a:xfrm>
                  <a:prstGeom prst="bentArrow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407298F-41FD-42F0-854E-267A3FAED644}"/>
                      </a:ext>
                    </a:extLst>
                  </p:cNvPr>
                  <p:cNvSpPr txBox="1"/>
                  <p:nvPr/>
                </p:nvSpPr>
                <p:spPr>
                  <a:xfrm>
                    <a:off x="8446254" y="4121329"/>
                    <a:ext cx="2830382" cy="8797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Brooding and Maternal Care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AF3A5FD-8F2D-4F7D-9397-1AD26F762C13}"/>
                      </a:ext>
                    </a:extLst>
                  </p:cNvPr>
                  <p:cNvSpPr txBox="1"/>
                  <p:nvPr/>
                </p:nvSpPr>
                <p:spPr>
                  <a:xfrm>
                    <a:off x="4662641" y="5965345"/>
                    <a:ext cx="28667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Recovering</a:t>
                    </a:r>
                  </a:p>
                </p:txBody>
              </p:sp>
            </p:grp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7D8503-CE42-4793-B958-F043EB941EDA}"/>
                </a:ext>
              </a:extLst>
            </p:cNvPr>
            <p:cNvSpPr txBox="1"/>
            <p:nvPr/>
          </p:nvSpPr>
          <p:spPr>
            <a:xfrm>
              <a:off x="668891" y="4348209"/>
              <a:ext cx="286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Gravid</a:t>
              </a:r>
            </a:p>
          </p:txBody>
        </p:sp>
      </p:grpSp>
      <p:pic>
        <p:nvPicPr>
          <p:cNvPr id="10" name="maternal care short">
            <a:hlinkClick r:id="" action="ppaction://media"/>
            <a:extLst>
              <a:ext uri="{FF2B5EF4-FFF2-40B4-BE49-F238E27FC236}">
                <a16:creationId xmlns:a16="http://schemas.microsoft.com/office/drawing/2014/main" id="{E1028AC6-2097-4DE7-9388-405FC6DA4A2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678741" y="3145169"/>
            <a:ext cx="4283050" cy="24068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002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54"/>
    </mc:Choice>
    <mc:Fallback xmlns="">
      <p:transition spd="slow" advTm="4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125" objId="10"/>
        <p14:stopEvt time="31854" objId="10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86C4-8F68-44E3-9BE5-D7C0735B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56388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 Question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50EE8-9E3C-4323-953F-3640AD7B2E85}"/>
              </a:ext>
            </a:extLst>
          </p:cNvPr>
          <p:cNvSpPr txBox="1"/>
          <p:nvPr/>
        </p:nvSpPr>
        <p:spPr>
          <a:xfrm>
            <a:off x="760535" y="1820441"/>
            <a:ext cx="798385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are the sensory and neural </a:t>
            </a:r>
            <a:r>
              <a:rPr lang="en-US" sz="3600">
                <a:solidFill>
                  <a:schemeClr val="bg1"/>
                </a:solidFill>
              </a:rPr>
              <a:t>mechanisms of parent-offspring </a:t>
            </a:r>
            <a:r>
              <a:rPr lang="en-US" sz="3600" dirty="0">
                <a:solidFill>
                  <a:schemeClr val="bg1"/>
                </a:solidFill>
              </a:rPr>
              <a:t>recognition during the post-release maternal care phase in </a:t>
            </a:r>
            <a:r>
              <a:rPr lang="en-US" sz="3600" i="1" dirty="0">
                <a:solidFill>
                  <a:schemeClr val="bg1"/>
                </a:solidFill>
              </a:rPr>
              <a:t>A. </a:t>
            </a:r>
            <a:r>
              <a:rPr lang="en-US" sz="3600" i="1" dirty="0" err="1">
                <a:solidFill>
                  <a:schemeClr val="bg1"/>
                </a:solidFill>
              </a:rPr>
              <a:t>burtoni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sz="26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686119-ED34-4A0B-AFB2-C0F4CC180FB0}"/>
              </a:ext>
            </a:extLst>
          </p:cNvPr>
          <p:cNvGrpSpPr/>
          <p:nvPr/>
        </p:nvGrpSpPr>
        <p:grpSpPr>
          <a:xfrm>
            <a:off x="9073663" y="0"/>
            <a:ext cx="3143886" cy="6858001"/>
            <a:chOff x="9650232" y="1172339"/>
            <a:chExt cx="2567316" cy="56856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054479-B2F5-4758-9449-BE4D9BB4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5780" y="3060073"/>
              <a:ext cx="2516220" cy="188716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483D3B-C1F4-4D30-87A6-020D084DD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5780" y="4947238"/>
              <a:ext cx="2516220" cy="19107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86C004-E3AC-4236-8C9C-D91E9BE8E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787"/>
            <a:stretch/>
          </p:blipFill>
          <p:spPr>
            <a:xfrm>
              <a:off x="9675780" y="1172339"/>
              <a:ext cx="2541768" cy="188773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3AA61F-DFCC-4758-B59C-A91A50BB75E8}"/>
                </a:ext>
              </a:extLst>
            </p:cNvPr>
            <p:cNvSpPr txBox="1"/>
            <p:nvPr/>
          </p:nvSpPr>
          <p:spPr>
            <a:xfrm>
              <a:off x="9675780" y="2794872"/>
              <a:ext cx="144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  <a:latin typeface="+mj-lt"/>
                </a:rPr>
                <a:t>Maruska</a:t>
              </a:r>
              <a:r>
                <a:rPr lang="en-US" sz="1200" dirty="0">
                  <a:solidFill>
                    <a:srgbClr val="FF0000"/>
                  </a:solidFill>
                  <a:latin typeface="+mj-lt"/>
                </a:rPr>
                <a:t> Lab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FC2734-9803-4DD1-A9BD-328D7E102F52}"/>
                </a:ext>
              </a:extLst>
            </p:cNvPr>
            <p:cNvSpPr txBox="1"/>
            <p:nvPr/>
          </p:nvSpPr>
          <p:spPr>
            <a:xfrm>
              <a:off x="9650232" y="4694404"/>
              <a:ext cx="144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+mj-lt"/>
                </a:rPr>
                <a:t>Maruska</a:t>
              </a: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 Lab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F4C59E-2658-4985-9856-2CFC03666560}"/>
                </a:ext>
              </a:extLst>
            </p:cNvPr>
            <p:cNvSpPr txBox="1"/>
            <p:nvPr/>
          </p:nvSpPr>
          <p:spPr>
            <a:xfrm>
              <a:off x="9675780" y="6581001"/>
              <a:ext cx="144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+mj-lt"/>
                </a:rPr>
                <a:t>Maruska</a:t>
              </a: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1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6"/>
    </mc:Choice>
    <mc:Fallback xmlns="">
      <p:transition spd="slow" advTm="144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86C4-8F68-44E3-9BE5-D7C0735B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41732" cy="13255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are the sensory </a:t>
            </a:r>
            <a:r>
              <a:rPr lang="en-US" dirty="0">
                <a:solidFill>
                  <a:schemeClr val="bg1"/>
                </a:solidFill>
              </a:rPr>
              <a:t>and neural mechanisms</a:t>
            </a:r>
            <a:r>
              <a:rPr lang="en-US" sz="4400" dirty="0">
                <a:solidFill>
                  <a:schemeClr val="bg1"/>
                </a:solidFill>
              </a:rPr>
              <a:t> of parent-offspring recognition during maternal care?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AF845F-2708-4E68-9D3E-4DA0C4F0E89E}"/>
              </a:ext>
            </a:extLst>
          </p:cNvPr>
          <p:cNvGrpSpPr/>
          <p:nvPr/>
        </p:nvGrpSpPr>
        <p:grpSpPr>
          <a:xfrm>
            <a:off x="218539" y="1962930"/>
            <a:ext cx="4763147" cy="3099754"/>
            <a:chOff x="19592545" y="9941810"/>
            <a:chExt cx="13397443" cy="84383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6F9D75-4016-497B-9990-2AA1D4AD7D69}"/>
                </a:ext>
              </a:extLst>
            </p:cNvPr>
            <p:cNvGrpSpPr/>
            <p:nvPr/>
          </p:nvGrpSpPr>
          <p:grpSpPr>
            <a:xfrm>
              <a:off x="19592545" y="9941810"/>
              <a:ext cx="13397443" cy="8438349"/>
              <a:chOff x="3847719" y="-3076905"/>
              <a:chExt cx="13397443" cy="843834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DF05B9B-E8DC-4AD1-8920-96114FF943B8}"/>
                  </a:ext>
                </a:extLst>
              </p:cNvPr>
              <p:cNvGrpSpPr/>
              <p:nvPr/>
            </p:nvGrpSpPr>
            <p:grpSpPr>
              <a:xfrm>
                <a:off x="3847719" y="-3076905"/>
                <a:ext cx="13397443" cy="8438349"/>
                <a:chOff x="3847719" y="-3076905"/>
                <a:chExt cx="13397443" cy="8438349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79B973A-91E2-436B-928C-ED0442C4BCCB}"/>
                    </a:ext>
                  </a:extLst>
                </p:cNvPr>
                <p:cNvSpPr txBox="1"/>
                <p:nvPr/>
              </p:nvSpPr>
              <p:spPr>
                <a:xfrm>
                  <a:off x="4809954" y="-858005"/>
                  <a:ext cx="5473035" cy="11209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Focal Female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DDE5ABF-921F-4A21-896D-150D83CB855D}"/>
                    </a:ext>
                  </a:extLst>
                </p:cNvPr>
                <p:cNvSpPr txBox="1"/>
                <p:nvPr/>
              </p:nvSpPr>
              <p:spPr>
                <a:xfrm>
                  <a:off x="11736952" y="-858004"/>
                  <a:ext cx="4972157" cy="10054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Visual Stimuli</a:t>
                  </a: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8DE1853-736D-4D59-9573-166E616CA75F}"/>
                    </a:ext>
                  </a:extLst>
                </p:cNvPr>
                <p:cNvGrpSpPr/>
                <p:nvPr/>
              </p:nvGrpSpPr>
              <p:grpSpPr>
                <a:xfrm>
                  <a:off x="3847719" y="-3076905"/>
                  <a:ext cx="13397443" cy="8438349"/>
                  <a:chOff x="842409" y="-3072665"/>
                  <a:chExt cx="10131567" cy="6238403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2E6C4EBB-07C8-49E5-ACA5-B93C0CAF69A4}"/>
                      </a:ext>
                    </a:extLst>
                  </p:cNvPr>
                  <p:cNvGrpSpPr/>
                  <p:nvPr/>
                </p:nvGrpSpPr>
                <p:grpSpPr>
                  <a:xfrm>
                    <a:off x="842409" y="-1974780"/>
                    <a:ext cx="10131567" cy="5140518"/>
                    <a:chOff x="842409" y="-1974780"/>
                    <a:chExt cx="10131567" cy="5140518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2D4A3A74-9090-4A84-AA26-42BCB83BB2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2409" y="-1541436"/>
                      <a:ext cx="10131567" cy="4707174"/>
                      <a:chOff x="842409" y="-919136"/>
                      <a:chExt cx="10131567" cy="4707174"/>
                    </a:xfrm>
                  </p:grpSpPr>
                  <p:grpSp>
                    <p:nvGrpSpPr>
                      <p:cNvPr id="36" name="Group 35">
                        <a:extLst>
                          <a:ext uri="{FF2B5EF4-FFF2-40B4-BE49-F238E27FC236}">
                            <a16:creationId xmlns:a16="http://schemas.microsoft.com/office/drawing/2014/main" id="{AC7339BE-280E-42B8-93BB-1FBBC617BA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42409" y="-919136"/>
                        <a:ext cx="10131567" cy="4707174"/>
                        <a:chOff x="778908" y="529589"/>
                        <a:chExt cx="7157699" cy="4644657"/>
                      </a:xfrm>
                    </p:grpSpPr>
                    <p:sp>
                      <p:nvSpPr>
                        <p:cNvPr id="39" name="Rectangle 38">
                          <a:extLst>
                            <a:ext uri="{FF2B5EF4-FFF2-40B4-BE49-F238E27FC236}">
                              <a16:creationId xmlns:a16="http://schemas.microsoft.com/office/drawing/2014/main" id="{E5DE4480-EAB1-4FE6-A47A-4C7454E023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8908" y="529589"/>
                          <a:ext cx="7157699" cy="4641266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00"/>
                        </a:p>
                      </p:txBody>
                    </p:sp>
                    <p:sp>
                      <p:nvSpPr>
                        <p:cNvPr id="40" name="Rectangle 39">
                          <a:extLst>
                            <a:ext uri="{FF2B5EF4-FFF2-40B4-BE49-F238E27FC236}">
                              <a16:creationId xmlns:a16="http://schemas.microsoft.com/office/drawing/2014/main" id="{BDDE300A-63EA-4848-9C03-CE9489DEC1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9990" y="1348399"/>
                          <a:ext cx="7156617" cy="3825847"/>
                        </a:xfrm>
                        <a:prstGeom prst="rect">
                          <a:avLst/>
                        </a:prstGeom>
                        <a:solidFill>
                          <a:srgbClr val="66CCFF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00" dirty="0"/>
                        </a:p>
                      </p:txBody>
                    </p:sp>
                  </p:grpSp>
                  <p:pic>
                    <p:nvPicPr>
                      <p:cNvPr id="37" name="Picture 36">
                        <a:extLst>
                          <a:ext uri="{FF2B5EF4-FFF2-40B4-BE49-F238E27FC236}">
                            <a16:creationId xmlns:a16="http://schemas.microsoft.com/office/drawing/2014/main" id="{6326AE46-C0D5-44B5-9457-A2333392DD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9877" b="89877" l="4661" r="93220">
                                    <a14:foregroundMark x1="93432" y1="32593" x2="91102" y2="58272"/>
                                    <a14:foregroundMark x1="8686" y1="48889" x2="8051" y2="65679"/>
                                    <a14:foregroundMark x1="4661" y1="52346" x2="4979" y2="54074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H="1">
                        <a:off x="2203799" y="614469"/>
                        <a:ext cx="2043997" cy="876927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40B2F717-DBA1-4B44-B44B-1E551F850628}"/>
                          </a:ext>
                        </a:extLst>
                      </p:cNvPr>
                      <p:cNvCxnSpPr>
                        <a:cxnSpLocks/>
                        <a:stCxn id="39" idx="2"/>
                        <a:endCxn id="40" idx="0"/>
                      </p:cNvCxnSpPr>
                      <p:nvPr/>
                    </p:nvCxnSpPr>
                    <p:spPr>
                      <a:xfrm flipV="1">
                        <a:off x="5908194" y="-89304"/>
                        <a:ext cx="766" cy="3873906"/>
                      </a:xfrm>
                      <a:prstGeom prst="line">
                        <a:avLst/>
                      </a:prstGeom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35" name="Straight Arrow Connector 34">
                      <a:extLst>
                        <a:ext uri="{FF2B5EF4-FFF2-40B4-BE49-F238E27FC236}">
                          <a16:creationId xmlns:a16="http://schemas.microsoft.com/office/drawing/2014/main" id="{C1C53DE9-FAFB-4B93-8454-F89281F7C3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67128" y="-1974780"/>
                      <a:ext cx="0" cy="2346327"/>
                    </a:xfrm>
                    <a:prstGeom prst="straightConnector1">
                      <a:avLst/>
                    </a:prstGeom>
                    <a:ln w="57150">
                      <a:solidFill>
                        <a:srgbClr val="FFFF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402F07B-530E-4E8F-8AC0-50A727C15724}"/>
                      </a:ext>
                    </a:extLst>
                  </p:cNvPr>
                  <p:cNvSpPr txBox="1"/>
                  <p:nvPr/>
                </p:nvSpPr>
                <p:spPr>
                  <a:xfrm>
                    <a:off x="3164100" y="-3072665"/>
                    <a:ext cx="4406053" cy="11768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FFFF00"/>
                        </a:solidFill>
                        <a:latin typeface="+mj-lt"/>
                        <a:cs typeface="Arial" panose="020B0604020202020204" pitchFamily="34" charset="0"/>
                      </a:rPr>
                      <a:t>Chemosensory Stimulus Delivery</a:t>
                    </a:r>
                  </a:p>
                </p:txBody>
              </p:sp>
            </p:grpSp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6328BB2-5377-49E3-9887-224603C65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11210944" y="2867805"/>
                <a:ext cx="1052025" cy="451346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9C490F-EE04-4F9D-A8C7-10F31EDD5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9877" l="6250" r="91631">
                          <a14:foregroundMark x1="91208" y1="62469" x2="91843" y2="38025"/>
                          <a14:foregroundMark x1="8792" y1="59506" x2="8792" y2="59506"/>
                          <a14:foregroundMark x1="6250" y1="59506" x2="6250" y2="595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27771414" y="14229183"/>
              <a:ext cx="1052025" cy="4513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2127C1F-E20E-4E6A-B265-63D052CAC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9877" l="6250" r="91631">
                          <a14:foregroundMark x1="91208" y1="62469" x2="91843" y2="38025"/>
                          <a14:foregroundMark x1="8792" y1="59506" x2="8792" y2="59506"/>
                          <a14:foregroundMark x1="6250" y1="59506" x2="6250" y2="595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26558677" y="14916421"/>
              <a:ext cx="1052025" cy="45134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1A82489-1A64-404F-823C-A3847BB9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77" b="89877" l="6250" r="91631">
                          <a14:foregroundMark x1="91208" y1="62469" x2="91843" y2="38025"/>
                          <a14:foregroundMark x1="8792" y1="59506" x2="8792" y2="59506"/>
                          <a14:foregroundMark x1="6250" y1="59506" x2="6250" y2="595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28007795" y="15196547"/>
              <a:ext cx="1052025" cy="451346"/>
            </a:xfrm>
            <a:prstGeom prst="rect">
              <a:avLst/>
            </a:prstGeom>
          </p:spPr>
        </p:pic>
      </p:grpSp>
      <p:graphicFrame>
        <p:nvGraphicFramePr>
          <p:cNvPr id="41" name="Table 3">
            <a:extLst>
              <a:ext uri="{FF2B5EF4-FFF2-40B4-BE49-F238E27FC236}">
                <a16:creationId xmlns:a16="http://schemas.microsoft.com/office/drawing/2014/main" id="{67546873-0CC2-40DE-B8FF-82A81911B076}"/>
              </a:ext>
            </a:extLst>
          </p:cNvPr>
          <p:cNvGraphicFramePr>
            <a:graphicFrameLocks noGrp="1"/>
          </p:cNvGraphicFramePr>
          <p:nvPr/>
        </p:nvGraphicFramePr>
        <p:xfrm>
          <a:off x="5250704" y="3193402"/>
          <a:ext cx="6793628" cy="1823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189">
                  <a:extLst>
                    <a:ext uri="{9D8B030D-6E8A-4147-A177-3AD203B41FA5}">
                      <a16:colId xmlns:a16="http://schemas.microsoft.com/office/drawing/2014/main" val="2223427830"/>
                    </a:ext>
                  </a:extLst>
                </a:gridCol>
                <a:gridCol w="920517">
                  <a:extLst>
                    <a:ext uri="{9D8B030D-6E8A-4147-A177-3AD203B41FA5}">
                      <a16:colId xmlns:a16="http://schemas.microsoft.com/office/drawing/2014/main" val="1249941189"/>
                    </a:ext>
                  </a:extLst>
                </a:gridCol>
                <a:gridCol w="1146608">
                  <a:extLst>
                    <a:ext uri="{9D8B030D-6E8A-4147-A177-3AD203B41FA5}">
                      <a16:colId xmlns:a16="http://schemas.microsoft.com/office/drawing/2014/main" val="739689815"/>
                    </a:ext>
                  </a:extLst>
                </a:gridCol>
                <a:gridCol w="1518926">
                  <a:extLst>
                    <a:ext uri="{9D8B030D-6E8A-4147-A177-3AD203B41FA5}">
                      <a16:colId xmlns:a16="http://schemas.microsoft.com/office/drawing/2014/main" val="224264969"/>
                    </a:ext>
                  </a:extLst>
                </a:gridCol>
                <a:gridCol w="1673388">
                  <a:extLst>
                    <a:ext uri="{9D8B030D-6E8A-4147-A177-3AD203B41FA5}">
                      <a16:colId xmlns:a16="http://schemas.microsoft.com/office/drawing/2014/main" val="520473626"/>
                    </a:ext>
                  </a:extLst>
                </a:gridCol>
              </a:tblGrid>
              <a:tr h="535867">
                <a:tc>
                  <a:txBody>
                    <a:bodyPr/>
                    <a:lstStyle/>
                    <a:p>
                      <a:r>
                        <a:rPr lang="en-US" sz="1700" dirty="0"/>
                        <a:t>Visual stimuli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17015"/>
                  </a:ext>
                </a:extLst>
              </a:tr>
              <a:tr h="64396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Chemosensory stimulus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623800"/>
                  </a:ext>
                </a:extLst>
              </a:tr>
              <a:tr h="6439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Visual only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Chemosensory only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Chemosensory and visual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64194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D8093AF7-735B-4B25-A383-81869BBD9A73}"/>
              </a:ext>
            </a:extLst>
          </p:cNvPr>
          <p:cNvGrpSpPr/>
          <p:nvPr/>
        </p:nvGrpSpPr>
        <p:grpSpPr>
          <a:xfrm>
            <a:off x="10864860" y="3295064"/>
            <a:ext cx="653636" cy="910131"/>
            <a:chOff x="10908464" y="2941752"/>
            <a:chExt cx="653636" cy="91013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4598C92-D752-4749-8E6D-603D795E2DCB}"/>
                </a:ext>
              </a:extLst>
            </p:cNvPr>
            <p:cNvGrpSpPr/>
            <p:nvPr/>
          </p:nvGrpSpPr>
          <p:grpSpPr>
            <a:xfrm>
              <a:off x="10908464" y="2941752"/>
              <a:ext cx="626906" cy="297432"/>
              <a:chOff x="3015250" y="3280284"/>
              <a:chExt cx="626906" cy="297432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930B2185-C82D-42A7-9238-75F2C9161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015250" y="3280284"/>
                <a:ext cx="310691" cy="148716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58B22482-B053-4592-ADFB-4254717AE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170595" y="3429000"/>
                <a:ext cx="310691" cy="148716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8AF33A30-7695-4640-8901-CE2C764FF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331465" y="3291776"/>
                <a:ext cx="310691" cy="148716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EC556A1-8810-4D98-A673-395611910CB3}"/>
                </a:ext>
              </a:extLst>
            </p:cNvPr>
            <p:cNvGrpSpPr/>
            <p:nvPr/>
          </p:nvGrpSpPr>
          <p:grpSpPr>
            <a:xfrm>
              <a:off x="10935194" y="3554451"/>
              <a:ext cx="626906" cy="297432"/>
              <a:chOff x="3015250" y="3280284"/>
              <a:chExt cx="626906" cy="297432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D1873012-8AE2-4787-BC74-DCF3E4949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015250" y="3280284"/>
                <a:ext cx="310691" cy="148716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2790DF2D-FB5F-46D7-9C60-C1E05C471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170595" y="3429000"/>
                <a:ext cx="310691" cy="148716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CC69FEDC-017D-4E94-B83F-1902E2E08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331465" y="3291776"/>
                <a:ext cx="310691" cy="148716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05B1C1-4A7E-4C0C-A391-5A1D8D31BD30}"/>
              </a:ext>
            </a:extLst>
          </p:cNvPr>
          <p:cNvGrpSpPr/>
          <p:nvPr/>
        </p:nvGrpSpPr>
        <p:grpSpPr>
          <a:xfrm>
            <a:off x="6917563" y="3157839"/>
            <a:ext cx="675614" cy="1225811"/>
            <a:chOff x="6961167" y="2804527"/>
            <a:chExt cx="675614" cy="12258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D7F4249-F93B-4C42-A847-AABFE2712258}"/>
                </a:ext>
              </a:extLst>
            </p:cNvPr>
            <p:cNvGrpSpPr/>
            <p:nvPr/>
          </p:nvGrpSpPr>
          <p:grpSpPr>
            <a:xfrm>
              <a:off x="6984247" y="2804527"/>
              <a:ext cx="652534" cy="593031"/>
              <a:chOff x="6984247" y="2804527"/>
              <a:chExt cx="652534" cy="593031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45CF3931-C9AF-4A03-9405-6E749DA45CEF}"/>
                  </a:ext>
                </a:extLst>
              </p:cNvPr>
              <p:cNvGrpSpPr/>
              <p:nvPr/>
            </p:nvGrpSpPr>
            <p:grpSpPr>
              <a:xfrm>
                <a:off x="6989771" y="2977550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620CFFCE-22DF-4C04-B31D-2CCCCC078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8D04B6C2-6B07-44E8-9897-7BA3062E9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785ABCC9-7A56-44A6-B1EA-509BE46B45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sp>
            <p:nvSpPr>
              <p:cNvPr id="3" name="Multiplication Sign 2">
                <a:extLst>
                  <a:ext uri="{FF2B5EF4-FFF2-40B4-BE49-F238E27FC236}">
                    <a16:creationId xmlns:a16="http://schemas.microsoft.com/office/drawing/2014/main" id="{1C6D6E1C-89CD-4C5F-9421-9245AA6C7205}"/>
                  </a:ext>
                </a:extLst>
              </p:cNvPr>
              <p:cNvSpPr/>
              <p:nvPr/>
            </p:nvSpPr>
            <p:spPr>
              <a:xfrm>
                <a:off x="6984247" y="2804527"/>
                <a:ext cx="652534" cy="593031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3CDAF21-4C49-45B0-8929-74FD7A89F89C}"/>
                </a:ext>
              </a:extLst>
            </p:cNvPr>
            <p:cNvGrpSpPr/>
            <p:nvPr/>
          </p:nvGrpSpPr>
          <p:grpSpPr>
            <a:xfrm>
              <a:off x="6961167" y="3437307"/>
              <a:ext cx="652534" cy="593031"/>
              <a:chOff x="6984247" y="2804527"/>
              <a:chExt cx="652534" cy="593031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E764BC5B-E4E8-4CDB-9FA0-0F6771022A96}"/>
                  </a:ext>
                </a:extLst>
              </p:cNvPr>
              <p:cNvGrpSpPr/>
              <p:nvPr/>
            </p:nvGrpSpPr>
            <p:grpSpPr>
              <a:xfrm>
                <a:off x="6989771" y="2977550"/>
                <a:ext cx="626906" cy="297432"/>
                <a:chOff x="3015250" y="3280284"/>
                <a:chExt cx="626906" cy="29743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4FC0A97A-8609-4512-BB69-3ED6109DB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020F2942-C658-404B-B8FC-DAB293591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5CFA4250-83CB-4890-BE10-90C96A7F2E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sp>
            <p:nvSpPr>
              <p:cNvPr id="70" name="Multiplication Sign 69">
                <a:extLst>
                  <a:ext uri="{FF2B5EF4-FFF2-40B4-BE49-F238E27FC236}">
                    <a16:creationId xmlns:a16="http://schemas.microsoft.com/office/drawing/2014/main" id="{80AAB36C-BFAD-4E28-9A4B-D90FF76876E0}"/>
                  </a:ext>
                </a:extLst>
              </p:cNvPr>
              <p:cNvSpPr/>
              <p:nvPr/>
            </p:nvSpPr>
            <p:spPr>
              <a:xfrm>
                <a:off x="6984247" y="2804527"/>
                <a:ext cx="652534" cy="593031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2FF16-D9DC-44AA-AEBE-E1D01F40A2CB}"/>
              </a:ext>
            </a:extLst>
          </p:cNvPr>
          <p:cNvGrpSpPr/>
          <p:nvPr/>
        </p:nvGrpSpPr>
        <p:grpSpPr>
          <a:xfrm>
            <a:off x="7961485" y="3319370"/>
            <a:ext cx="652534" cy="1033623"/>
            <a:chOff x="8005089" y="2966058"/>
            <a:chExt cx="652534" cy="103362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D5979CE-0B55-41F2-A60B-27B9AAA6B8BA}"/>
                </a:ext>
              </a:extLst>
            </p:cNvPr>
            <p:cNvGrpSpPr/>
            <p:nvPr/>
          </p:nvGrpSpPr>
          <p:grpSpPr>
            <a:xfrm>
              <a:off x="8005089" y="2966058"/>
              <a:ext cx="626906" cy="297432"/>
              <a:chOff x="3015250" y="3280284"/>
              <a:chExt cx="626906" cy="297432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69583F1-9495-4695-AD0E-378F0866B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015250" y="3280284"/>
                <a:ext cx="310691" cy="148716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5B05AE58-2203-489A-BA85-58B1863D6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170595" y="3429000"/>
                <a:ext cx="310691" cy="148716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4908235A-51E9-431E-A00D-A08826DE3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331465" y="3291776"/>
                <a:ext cx="310691" cy="14871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86C2512-9CFE-4117-8769-DE0AD5834737}"/>
                </a:ext>
              </a:extLst>
            </p:cNvPr>
            <p:cNvGrpSpPr/>
            <p:nvPr/>
          </p:nvGrpSpPr>
          <p:grpSpPr>
            <a:xfrm>
              <a:off x="8005089" y="3406650"/>
              <a:ext cx="652534" cy="593031"/>
              <a:chOff x="6984247" y="2804527"/>
              <a:chExt cx="652534" cy="593031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04D228D-A586-4D89-A815-38AE6ED92606}"/>
                  </a:ext>
                </a:extLst>
              </p:cNvPr>
              <p:cNvGrpSpPr/>
              <p:nvPr/>
            </p:nvGrpSpPr>
            <p:grpSpPr>
              <a:xfrm>
                <a:off x="6989771" y="2977550"/>
                <a:ext cx="626906" cy="297432"/>
                <a:chOff x="3015250" y="3280284"/>
                <a:chExt cx="626906" cy="297432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6D0FCD29-8968-4B8A-BF95-D9949A6B9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FDC9C0A3-486A-42A8-8486-B25EF4655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6A2FF381-FB0A-4CCE-9774-8394113FE8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sp>
            <p:nvSpPr>
              <p:cNvPr id="76" name="Multiplication Sign 75">
                <a:extLst>
                  <a:ext uri="{FF2B5EF4-FFF2-40B4-BE49-F238E27FC236}">
                    <a16:creationId xmlns:a16="http://schemas.microsoft.com/office/drawing/2014/main" id="{07616707-114C-4F10-842C-7606CD9DEB65}"/>
                  </a:ext>
                </a:extLst>
              </p:cNvPr>
              <p:cNvSpPr/>
              <p:nvPr/>
            </p:nvSpPr>
            <p:spPr>
              <a:xfrm>
                <a:off x="6984247" y="2804527"/>
                <a:ext cx="652534" cy="593031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1EB750-BFE0-4889-9CA0-956FA267B0FC}"/>
              </a:ext>
            </a:extLst>
          </p:cNvPr>
          <p:cNvGrpSpPr/>
          <p:nvPr/>
        </p:nvGrpSpPr>
        <p:grpSpPr>
          <a:xfrm>
            <a:off x="9283116" y="3179576"/>
            <a:ext cx="652534" cy="1057428"/>
            <a:chOff x="9328066" y="2813619"/>
            <a:chExt cx="652534" cy="105742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CBB8E57-BB59-4703-BFFC-257F5FE5ACF8}"/>
                </a:ext>
              </a:extLst>
            </p:cNvPr>
            <p:cNvGrpSpPr/>
            <p:nvPr/>
          </p:nvGrpSpPr>
          <p:grpSpPr>
            <a:xfrm>
              <a:off x="9331271" y="3573615"/>
              <a:ext cx="626906" cy="297432"/>
              <a:chOff x="3015250" y="3280284"/>
              <a:chExt cx="626906" cy="297432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61A916FA-39FF-427C-A04C-0696628CB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015250" y="3280284"/>
                <a:ext cx="310691" cy="148716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5EB54CEA-7B80-4709-AE22-21E539335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170595" y="3429000"/>
                <a:ext cx="310691" cy="148716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B40066FB-6B55-49C5-BBE7-B8302232D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77" b="89877" l="6250" r="91631">
                            <a14:foregroundMark x1="91208" y1="62469" x2="91843" y2="38025"/>
                            <a14:foregroundMark x1="8792" y1="59506" x2="8792" y2="59506"/>
                            <a14:foregroundMark x1="6250" y1="59506" x2="6250" y2="595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331465" y="3291776"/>
                <a:ext cx="310691" cy="148716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0AFDDC9-C9F1-463E-B176-47B4AD5723F0}"/>
                </a:ext>
              </a:extLst>
            </p:cNvPr>
            <p:cNvGrpSpPr/>
            <p:nvPr/>
          </p:nvGrpSpPr>
          <p:grpSpPr>
            <a:xfrm>
              <a:off x="9328066" y="2813619"/>
              <a:ext cx="652534" cy="593031"/>
              <a:chOff x="6984247" y="2804527"/>
              <a:chExt cx="652534" cy="593031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CFFD7F2-97F5-43BE-8BE7-2929E713CD16}"/>
                  </a:ext>
                </a:extLst>
              </p:cNvPr>
              <p:cNvGrpSpPr/>
              <p:nvPr/>
            </p:nvGrpSpPr>
            <p:grpSpPr>
              <a:xfrm>
                <a:off x="6989771" y="2977550"/>
                <a:ext cx="626906" cy="297432"/>
                <a:chOff x="3015250" y="3280284"/>
                <a:chExt cx="626906" cy="297432"/>
              </a:xfrm>
            </p:grpSpPr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DC07A92B-BD42-4F33-A5C0-1550CD4736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729DB8EA-126F-4256-8832-FF0493CAC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47E72CF5-3A97-4AB2-BF20-92E30C09D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sp>
            <p:nvSpPr>
              <p:cNvPr id="82" name="Multiplication Sign 81">
                <a:extLst>
                  <a:ext uri="{FF2B5EF4-FFF2-40B4-BE49-F238E27FC236}">
                    <a16:creationId xmlns:a16="http://schemas.microsoft.com/office/drawing/2014/main" id="{1106475B-1FBC-4600-8CCD-FEFA3FD5EDBD}"/>
                  </a:ext>
                </a:extLst>
              </p:cNvPr>
              <p:cNvSpPr/>
              <p:nvPr/>
            </p:nvSpPr>
            <p:spPr>
              <a:xfrm>
                <a:off x="6984247" y="2804527"/>
                <a:ext cx="652534" cy="593031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788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598"/>
    </mc:Choice>
    <mc:Fallback xmlns="">
      <p:transition advTm="4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86C4-8F68-44E3-9BE5-D7C0735B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410"/>
            <a:ext cx="974051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Multimodal fry stimuli may be necessary for offspring identification</a:t>
            </a:r>
            <a:endParaRPr lang="en-US" sz="4400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9FD22DF-4BC5-4560-955C-C2413B45C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583401"/>
              </p:ext>
            </p:extLst>
          </p:nvPr>
        </p:nvGraphicFramePr>
        <p:xfrm>
          <a:off x="97554" y="5647427"/>
          <a:ext cx="5496920" cy="114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174">
                  <a:extLst>
                    <a:ext uri="{9D8B030D-6E8A-4147-A177-3AD203B41FA5}">
                      <a16:colId xmlns:a16="http://schemas.microsoft.com/office/drawing/2014/main" val="2223427830"/>
                    </a:ext>
                  </a:extLst>
                </a:gridCol>
                <a:gridCol w="964596">
                  <a:extLst>
                    <a:ext uri="{9D8B030D-6E8A-4147-A177-3AD203B41FA5}">
                      <a16:colId xmlns:a16="http://schemas.microsoft.com/office/drawing/2014/main" val="1249941189"/>
                    </a:ext>
                  </a:extLst>
                </a:gridCol>
                <a:gridCol w="992222">
                  <a:extLst>
                    <a:ext uri="{9D8B030D-6E8A-4147-A177-3AD203B41FA5}">
                      <a16:colId xmlns:a16="http://schemas.microsoft.com/office/drawing/2014/main" val="739689815"/>
                    </a:ext>
                  </a:extLst>
                </a:gridCol>
                <a:gridCol w="992221">
                  <a:extLst>
                    <a:ext uri="{9D8B030D-6E8A-4147-A177-3AD203B41FA5}">
                      <a16:colId xmlns:a16="http://schemas.microsoft.com/office/drawing/2014/main" val="224264969"/>
                    </a:ext>
                  </a:extLst>
                </a:gridCol>
                <a:gridCol w="998707">
                  <a:extLst>
                    <a:ext uri="{9D8B030D-6E8A-4147-A177-3AD203B41FA5}">
                      <a16:colId xmlns:a16="http://schemas.microsoft.com/office/drawing/2014/main" val="520473626"/>
                    </a:ext>
                  </a:extLst>
                </a:gridCol>
              </a:tblGrid>
              <a:tr h="530858">
                <a:tc>
                  <a:txBody>
                    <a:bodyPr/>
                    <a:lstStyle/>
                    <a:p>
                      <a:r>
                        <a:rPr lang="en-US" sz="1700" dirty="0"/>
                        <a:t>Visual stimuli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17015"/>
                  </a:ext>
                </a:extLst>
              </a:tr>
              <a:tr h="498071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Chemosensory stimulus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623800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BFE7B51B-29D3-4CAB-8687-0169E196F827}"/>
              </a:ext>
            </a:extLst>
          </p:cNvPr>
          <p:cNvGrpSpPr/>
          <p:nvPr/>
        </p:nvGrpSpPr>
        <p:grpSpPr>
          <a:xfrm>
            <a:off x="1777326" y="5596118"/>
            <a:ext cx="3629139" cy="1209880"/>
            <a:chOff x="1747074" y="5189578"/>
            <a:chExt cx="3629139" cy="12098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0BEFA4A-7D25-4CBF-903A-C9DB430D6F2C}"/>
                </a:ext>
              </a:extLst>
            </p:cNvPr>
            <p:cNvGrpSpPr/>
            <p:nvPr/>
          </p:nvGrpSpPr>
          <p:grpSpPr>
            <a:xfrm>
              <a:off x="3696401" y="5189578"/>
              <a:ext cx="715383" cy="1089453"/>
              <a:chOff x="9311261" y="2820561"/>
              <a:chExt cx="652534" cy="105048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FBBA55-6ADC-4D74-861B-CAEC6417203F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320F8BB-A67E-4D7B-BCFA-057B6255C7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946DDF5-DB1F-428A-8D4E-5E29277D0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6A572FAD-0F38-4E39-8D30-206345C8F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9570E8C-4AD3-4178-B7E0-774FC42431C5}"/>
                  </a:ext>
                </a:extLst>
              </p:cNvPr>
              <p:cNvGrpSpPr/>
              <p:nvPr/>
            </p:nvGrpSpPr>
            <p:grpSpPr>
              <a:xfrm>
                <a:off x="9311261" y="2820561"/>
                <a:ext cx="652534" cy="593031"/>
                <a:chOff x="6967442" y="2811469"/>
                <a:chExt cx="652534" cy="59303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8D23F7F-1A01-47E5-AC22-E116C8DB4BA5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B84C7C9-5C1E-4ECF-A84D-5662A91C3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DCABBE1F-5729-4A05-9DD5-073BEF0ACA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5C9FCDE6-2EAF-4635-AD2E-7AEEAFEABA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Multiplication Sign 20">
                  <a:extLst>
                    <a:ext uri="{FF2B5EF4-FFF2-40B4-BE49-F238E27FC236}">
                      <a16:creationId xmlns:a16="http://schemas.microsoft.com/office/drawing/2014/main" id="{F54F0222-FD3A-43B9-BB6B-4A6F55FDF969}"/>
                    </a:ext>
                  </a:extLst>
                </p:cNvPr>
                <p:cNvSpPr/>
                <p:nvPr/>
              </p:nvSpPr>
              <p:spPr>
                <a:xfrm>
                  <a:off x="6967442" y="2811469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8D3B51-6406-40AC-A4DB-EC8422085789}"/>
                </a:ext>
              </a:extLst>
            </p:cNvPr>
            <p:cNvGrpSpPr/>
            <p:nvPr/>
          </p:nvGrpSpPr>
          <p:grpSpPr>
            <a:xfrm>
              <a:off x="4686384" y="5361819"/>
              <a:ext cx="689829" cy="917211"/>
              <a:chOff x="9331271" y="2986642"/>
              <a:chExt cx="629225" cy="88440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4041655-B624-4E27-9DB2-5F6316B9BBA0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18EA6503-A8BF-4E0C-A16E-EEC9BFDCC3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0EE6452D-1AE5-4E84-BD67-73CD583802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EC223688-2129-42DC-8DF6-CB11AC0F4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82ACA10-9B75-48D4-BBCE-F739A04F8D3C}"/>
                  </a:ext>
                </a:extLst>
              </p:cNvPr>
              <p:cNvGrpSpPr/>
              <p:nvPr/>
            </p:nvGrpSpPr>
            <p:grpSpPr>
              <a:xfrm>
                <a:off x="9333590" y="2986642"/>
                <a:ext cx="626906" cy="297432"/>
                <a:chOff x="3015250" y="3280284"/>
                <a:chExt cx="626906" cy="297432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2F062CD3-7367-4CF1-9E38-66F87928F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253340BD-D9CF-4E36-BF40-EEF0224A6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14E83B2-6BD1-4534-BB12-C66240E9F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65F8C0-5AB2-40A8-B9B7-5E5A4B4FA112}"/>
                </a:ext>
              </a:extLst>
            </p:cNvPr>
            <p:cNvGrpSpPr/>
            <p:nvPr/>
          </p:nvGrpSpPr>
          <p:grpSpPr>
            <a:xfrm>
              <a:off x="2735489" y="5365734"/>
              <a:ext cx="727046" cy="1033724"/>
              <a:chOff x="9331271" y="2986642"/>
              <a:chExt cx="663172" cy="99675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99D375C-559E-4C5B-8E77-5013273BCC02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C760C484-19E0-4628-B071-534EBC130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6AD76425-559D-4F39-94F0-9A2DBED4F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65D8CA6-7FC1-4FE0-8DEB-89A81E38E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F8A1324-69F4-4D45-A991-047481A45332}"/>
                  </a:ext>
                </a:extLst>
              </p:cNvPr>
              <p:cNvGrpSpPr/>
              <p:nvPr/>
            </p:nvGrpSpPr>
            <p:grpSpPr>
              <a:xfrm>
                <a:off x="9333590" y="2986642"/>
                <a:ext cx="660853" cy="996751"/>
                <a:chOff x="6989771" y="2977550"/>
                <a:chExt cx="660853" cy="996751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95AF06E-A85D-4EA8-8386-3CDFC0A19242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4"/>
                  <a:chOff x="3015250" y="3280284"/>
                  <a:chExt cx="626906" cy="297434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47BFC2D9-DAD0-402B-9201-CCA5BE0B67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228658E-9C34-4528-8FB5-85E8A88DA3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1"/>
                    <a:ext cx="310691" cy="148717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C9A7CB3E-674F-44E6-8E28-D74036932E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Multiplication Sign 72">
                  <a:extLst>
                    <a:ext uri="{FF2B5EF4-FFF2-40B4-BE49-F238E27FC236}">
                      <a16:creationId xmlns:a16="http://schemas.microsoft.com/office/drawing/2014/main" id="{B0EE800A-8C73-4AA0-9191-CC84AB58CF08}"/>
                    </a:ext>
                  </a:extLst>
                </p:cNvPr>
                <p:cNvSpPr/>
                <p:nvPr/>
              </p:nvSpPr>
              <p:spPr>
                <a:xfrm>
                  <a:off x="6998090" y="3381270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5037E08-4388-431B-9CEE-0515E783B74C}"/>
                </a:ext>
              </a:extLst>
            </p:cNvPr>
            <p:cNvGrpSpPr/>
            <p:nvPr/>
          </p:nvGrpSpPr>
          <p:grpSpPr>
            <a:xfrm>
              <a:off x="1747074" y="5206114"/>
              <a:ext cx="715383" cy="1096652"/>
              <a:chOff x="9328066" y="2813619"/>
              <a:chExt cx="652534" cy="105742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90291D2B-A8EA-45DA-9008-E020F6DB60DF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8A5A8-71EC-45B5-BBB1-8107388D4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98C4AB-10A8-496F-9CF3-CF821009E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D1EEECDA-06D2-4AD0-AC15-191DD0DF8A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004302C-38CC-4EE5-9067-19A545C626DB}"/>
                  </a:ext>
                </a:extLst>
              </p:cNvPr>
              <p:cNvGrpSpPr/>
              <p:nvPr/>
            </p:nvGrpSpPr>
            <p:grpSpPr>
              <a:xfrm>
                <a:off x="9328066" y="2813619"/>
                <a:ext cx="652534" cy="593031"/>
                <a:chOff x="6984247" y="2804527"/>
                <a:chExt cx="652534" cy="593031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09DAFA2C-65DF-4CCF-A508-66BA48ED8311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F4FA9E2D-4A7D-43F0-96EE-41A724DDD5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D81C8C3D-9B6E-4EAA-81C7-F4400DAD98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3BD549EE-AC5F-4DA9-94C9-67AE4FDAE5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4" name="Multiplication Sign 83">
                  <a:extLst>
                    <a:ext uri="{FF2B5EF4-FFF2-40B4-BE49-F238E27FC236}">
                      <a16:creationId xmlns:a16="http://schemas.microsoft.com/office/drawing/2014/main" id="{6F98AFE7-8F6C-409B-9564-C28B516FA67B}"/>
                    </a:ext>
                  </a:extLst>
                </p:cNvPr>
                <p:cNvSpPr/>
                <p:nvPr/>
              </p:nvSpPr>
              <p:spPr>
                <a:xfrm>
                  <a:off x="6984247" y="2804527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BB86EA40-427B-4790-9B9D-06D58C53B281}"/>
              </a:ext>
            </a:extLst>
          </p:cNvPr>
          <p:cNvSpPr/>
          <p:nvPr/>
        </p:nvSpPr>
        <p:spPr>
          <a:xfrm>
            <a:off x="1761527" y="6209086"/>
            <a:ext cx="715383" cy="61502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4A9180C0-325A-4100-9F19-4EE602927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017" r="26683" b="15102"/>
          <a:stretch/>
        </p:blipFill>
        <p:spPr>
          <a:xfrm>
            <a:off x="389428" y="1729919"/>
            <a:ext cx="5187461" cy="3885216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8E35A83-EFD5-4FBE-8743-6C86FCD6658D}"/>
              </a:ext>
            </a:extLst>
          </p:cNvPr>
          <p:cNvGrpSpPr/>
          <p:nvPr/>
        </p:nvGrpSpPr>
        <p:grpSpPr>
          <a:xfrm>
            <a:off x="1900216" y="3519695"/>
            <a:ext cx="3105611" cy="794740"/>
            <a:chOff x="1969488" y="3026845"/>
            <a:chExt cx="3105611" cy="79474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87AAE10-E6FE-4D44-8348-7DDB9DAD6C16}"/>
                </a:ext>
              </a:extLst>
            </p:cNvPr>
            <p:cNvSpPr txBox="1"/>
            <p:nvPr/>
          </p:nvSpPr>
          <p:spPr>
            <a:xfrm>
              <a:off x="1969488" y="3452253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1C7F3F0-D573-450D-89CE-0BAE7BD66285}"/>
                </a:ext>
              </a:extLst>
            </p:cNvPr>
            <p:cNvSpPr txBox="1"/>
            <p:nvPr/>
          </p:nvSpPr>
          <p:spPr>
            <a:xfrm>
              <a:off x="2893790" y="3096449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44390-E078-43A1-B334-614447E4428A}"/>
                </a:ext>
              </a:extLst>
            </p:cNvPr>
            <p:cNvSpPr txBox="1"/>
            <p:nvPr/>
          </p:nvSpPr>
          <p:spPr>
            <a:xfrm>
              <a:off x="3851946" y="3026845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F64DE2D-6080-4236-82D1-EBFEFFC437E0}"/>
                </a:ext>
              </a:extLst>
            </p:cNvPr>
            <p:cNvSpPr txBox="1"/>
            <p:nvPr/>
          </p:nvSpPr>
          <p:spPr>
            <a:xfrm>
              <a:off x="4768218" y="3255707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3E3855-63D7-4499-A7EF-77EDBA450DAC}"/>
              </a:ext>
            </a:extLst>
          </p:cNvPr>
          <p:cNvSpPr txBox="1"/>
          <p:nvPr/>
        </p:nvSpPr>
        <p:spPr>
          <a:xfrm>
            <a:off x="3434391" y="1760504"/>
            <a:ext cx="314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 = 5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C8DB988-6935-44DF-954C-57C76EC1E9C5}"/>
              </a:ext>
            </a:extLst>
          </p:cNvPr>
          <p:cNvSpPr txBox="1"/>
          <p:nvPr/>
        </p:nvSpPr>
        <p:spPr>
          <a:xfrm>
            <a:off x="8867810" y="1235074"/>
            <a:ext cx="192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Chemosensory Only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FD0F4BB-1143-48A6-B076-6ABFFC84F4CC}"/>
              </a:ext>
            </a:extLst>
          </p:cNvPr>
          <p:cNvGrpSpPr/>
          <p:nvPr/>
        </p:nvGrpSpPr>
        <p:grpSpPr>
          <a:xfrm>
            <a:off x="6228164" y="1881405"/>
            <a:ext cx="2293806" cy="2200544"/>
            <a:chOff x="273589" y="2887510"/>
            <a:chExt cx="2661922" cy="2418945"/>
          </a:xfrm>
        </p:grpSpPr>
        <p:pic>
          <p:nvPicPr>
            <p:cNvPr id="151" name="Picture 150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FC954935-F1E2-43CD-9B3B-10F3C3633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27" r="38884" b="15043"/>
            <a:stretch/>
          </p:blipFill>
          <p:spPr>
            <a:xfrm>
              <a:off x="273589" y="2887510"/>
              <a:ext cx="2661922" cy="2418945"/>
            </a:xfrm>
            <a:prstGeom prst="rect">
              <a:avLst/>
            </a:prstGeom>
          </p:spPr>
        </p:pic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D839A0-FDC0-4EB5-92A7-1F28D08B4234}"/>
                </a:ext>
              </a:extLst>
            </p:cNvPr>
            <p:cNvCxnSpPr>
              <a:cxnSpLocks/>
            </p:cNvCxnSpPr>
            <p:nvPr/>
          </p:nvCxnSpPr>
          <p:spPr>
            <a:xfrm>
              <a:off x="570689" y="5239966"/>
              <a:ext cx="193904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135552F-C116-4FE7-8B59-1E807993A9C1}"/>
              </a:ext>
            </a:extLst>
          </p:cNvPr>
          <p:cNvGrpSpPr/>
          <p:nvPr/>
        </p:nvGrpSpPr>
        <p:grpSpPr>
          <a:xfrm>
            <a:off x="8820141" y="1881405"/>
            <a:ext cx="2300736" cy="2200544"/>
            <a:chOff x="3157608" y="2887510"/>
            <a:chExt cx="2661922" cy="2418945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240C48FF-1EAA-4B44-91A3-3A4A272F9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0092" t="24183" r="16965" b="6444"/>
            <a:stretch/>
          </p:blipFill>
          <p:spPr>
            <a:xfrm>
              <a:off x="3157608" y="2887510"/>
              <a:ext cx="2661922" cy="2418945"/>
            </a:xfrm>
            <a:prstGeom prst="rect">
              <a:avLst/>
            </a:prstGeom>
          </p:spPr>
        </p:pic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5D2A6BA-923B-492F-BB39-DCEC67D6C2B0}"/>
                </a:ext>
              </a:extLst>
            </p:cNvPr>
            <p:cNvCxnSpPr>
              <a:cxnSpLocks/>
            </p:cNvCxnSpPr>
            <p:nvPr/>
          </p:nvCxnSpPr>
          <p:spPr>
            <a:xfrm>
              <a:off x="3427379" y="5239966"/>
              <a:ext cx="193904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CAC5373-95F7-4269-B3DF-4A755D6B8F37}"/>
              </a:ext>
            </a:extLst>
          </p:cNvPr>
          <p:cNvGrpSpPr/>
          <p:nvPr/>
        </p:nvGrpSpPr>
        <p:grpSpPr>
          <a:xfrm>
            <a:off x="6276593" y="4508763"/>
            <a:ext cx="2300735" cy="2200544"/>
            <a:chOff x="6041627" y="2887510"/>
            <a:chExt cx="2787011" cy="2423713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700C42E-4EC0-450E-9F70-27114E99E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4582" t="1080" r="19603" b="28090"/>
            <a:stretch/>
          </p:blipFill>
          <p:spPr>
            <a:xfrm>
              <a:off x="6041627" y="2887510"/>
              <a:ext cx="2787011" cy="2423713"/>
            </a:xfrm>
            <a:prstGeom prst="rect">
              <a:avLst/>
            </a:prstGeom>
          </p:spPr>
        </p:pic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D2C3100-36C6-4239-AFBB-9FE69950FA91}"/>
                </a:ext>
              </a:extLst>
            </p:cNvPr>
            <p:cNvCxnSpPr>
              <a:cxnSpLocks/>
            </p:cNvCxnSpPr>
            <p:nvPr/>
          </p:nvCxnSpPr>
          <p:spPr>
            <a:xfrm>
              <a:off x="6553199" y="5223753"/>
              <a:ext cx="193904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93E53A6-D8F4-4F2F-8CB5-568B19A15CF9}"/>
              </a:ext>
            </a:extLst>
          </p:cNvPr>
          <p:cNvGrpSpPr/>
          <p:nvPr/>
        </p:nvGrpSpPr>
        <p:grpSpPr>
          <a:xfrm>
            <a:off x="8820141" y="4499411"/>
            <a:ext cx="2315767" cy="2200544"/>
            <a:chOff x="9050735" y="2887510"/>
            <a:chExt cx="2830156" cy="2423713"/>
          </a:xfrm>
        </p:grpSpPr>
        <p:pic>
          <p:nvPicPr>
            <p:cNvPr id="177" name="Picture 176" descr="A sign on a wall&#10;&#10;Description automatically generated with medium confidence">
              <a:extLst>
                <a:ext uri="{FF2B5EF4-FFF2-40B4-BE49-F238E27FC236}">
                  <a16:creationId xmlns:a16="http://schemas.microsoft.com/office/drawing/2014/main" id="{11D79850-CB81-4AD0-8F55-E09CF7C28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2" t="4326" r="32202" b="24062"/>
            <a:stretch/>
          </p:blipFill>
          <p:spPr>
            <a:xfrm>
              <a:off x="9050735" y="2887510"/>
              <a:ext cx="2830156" cy="2423713"/>
            </a:xfrm>
            <a:prstGeom prst="rect">
              <a:avLst/>
            </a:prstGeom>
          </p:spPr>
        </p:pic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4EB8FAA-6F47-4AEA-AA58-B85F97B53CA7}"/>
                </a:ext>
              </a:extLst>
            </p:cNvPr>
            <p:cNvCxnSpPr>
              <a:cxnSpLocks/>
            </p:cNvCxnSpPr>
            <p:nvPr/>
          </p:nvCxnSpPr>
          <p:spPr>
            <a:xfrm>
              <a:off x="9523378" y="5188085"/>
              <a:ext cx="193904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B661E24D-594F-4A01-A5EE-E0A16B855E68}"/>
              </a:ext>
            </a:extLst>
          </p:cNvPr>
          <p:cNvSpPr txBox="1"/>
          <p:nvPr/>
        </p:nvSpPr>
        <p:spPr>
          <a:xfrm>
            <a:off x="6484178" y="1477048"/>
            <a:ext cx="192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871A9B2-CE66-4CCA-99AE-10A969733645}"/>
              </a:ext>
            </a:extLst>
          </p:cNvPr>
          <p:cNvSpPr txBox="1"/>
          <p:nvPr/>
        </p:nvSpPr>
        <p:spPr>
          <a:xfrm>
            <a:off x="6412222" y="4114689"/>
            <a:ext cx="192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Visual Only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140A194-0959-410B-8C27-587019BE766B}"/>
              </a:ext>
            </a:extLst>
          </p:cNvPr>
          <p:cNvSpPr txBox="1"/>
          <p:nvPr/>
        </p:nvSpPr>
        <p:spPr>
          <a:xfrm>
            <a:off x="8928435" y="4114689"/>
            <a:ext cx="192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 + 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08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375"/>
    </mc:Choice>
    <mc:Fallback xmlns="">
      <p:transition advTm="643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86C4-8F68-44E3-9BE5-D7C0735B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410"/>
            <a:ext cx="9740516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Multimodal fry stimuli may be necessary for offspring identification</a:t>
            </a:r>
            <a:endParaRPr lang="en-US" sz="4400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9FD22DF-4BC5-4560-955C-C2413B45C1EA}"/>
              </a:ext>
            </a:extLst>
          </p:cNvPr>
          <p:cNvGraphicFramePr>
            <a:graphicFrameLocks noGrp="1"/>
          </p:cNvGraphicFramePr>
          <p:nvPr/>
        </p:nvGraphicFramePr>
        <p:xfrm>
          <a:off x="97554" y="5647427"/>
          <a:ext cx="5496920" cy="114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174">
                  <a:extLst>
                    <a:ext uri="{9D8B030D-6E8A-4147-A177-3AD203B41FA5}">
                      <a16:colId xmlns:a16="http://schemas.microsoft.com/office/drawing/2014/main" val="2223427830"/>
                    </a:ext>
                  </a:extLst>
                </a:gridCol>
                <a:gridCol w="964596">
                  <a:extLst>
                    <a:ext uri="{9D8B030D-6E8A-4147-A177-3AD203B41FA5}">
                      <a16:colId xmlns:a16="http://schemas.microsoft.com/office/drawing/2014/main" val="1249941189"/>
                    </a:ext>
                  </a:extLst>
                </a:gridCol>
                <a:gridCol w="992222">
                  <a:extLst>
                    <a:ext uri="{9D8B030D-6E8A-4147-A177-3AD203B41FA5}">
                      <a16:colId xmlns:a16="http://schemas.microsoft.com/office/drawing/2014/main" val="739689815"/>
                    </a:ext>
                  </a:extLst>
                </a:gridCol>
                <a:gridCol w="992221">
                  <a:extLst>
                    <a:ext uri="{9D8B030D-6E8A-4147-A177-3AD203B41FA5}">
                      <a16:colId xmlns:a16="http://schemas.microsoft.com/office/drawing/2014/main" val="224264969"/>
                    </a:ext>
                  </a:extLst>
                </a:gridCol>
                <a:gridCol w="998707">
                  <a:extLst>
                    <a:ext uri="{9D8B030D-6E8A-4147-A177-3AD203B41FA5}">
                      <a16:colId xmlns:a16="http://schemas.microsoft.com/office/drawing/2014/main" val="520473626"/>
                    </a:ext>
                  </a:extLst>
                </a:gridCol>
              </a:tblGrid>
              <a:tr h="530858">
                <a:tc>
                  <a:txBody>
                    <a:bodyPr/>
                    <a:lstStyle/>
                    <a:p>
                      <a:r>
                        <a:rPr lang="en-US" sz="1700" dirty="0"/>
                        <a:t>Visual stimuli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17015"/>
                  </a:ext>
                </a:extLst>
              </a:tr>
              <a:tr h="498071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Chemosensory stimulus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623800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BFE7B51B-29D3-4CAB-8687-0169E196F827}"/>
              </a:ext>
            </a:extLst>
          </p:cNvPr>
          <p:cNvGrpSpPr/>
          <p:nvPr/>
        </p:nvGrpSpPr>
        <p:grpSpPr>
          <a:xfrm>
            <a:off x="1777326" y="5596118"/>
            <a:ext cx="3629139" cy="1209880"/>
            <a:chOff x="1747074" y="5189578"/>
            <a:chExt cx="3629139" cy="12098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0BEFA4A-7D25-4CBF-903A-C9DB430D6F2C}"/>
                </a:ext>
              </a:extLst>
            </p:cNvPr>
            <p:cNvGrpSpPr/>
            <p:nvPr/>
          </p:nvGrpSpPr>
          <p:grpSpPr>
            <a:xfrm>
              <a:off x="3696401" y="5189578"/>
              <a:ext cx="715383" cy="1089453"/>
              <a:chOff x="9311261" y="2820561"/>
              <a:chExt cx="652534" cy="105048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FBBA55-6ADC-4D74-861B-CAEC6417203F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320F8BB-A67E-4D7B-BCFA-057B6255C7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946DDF5-DB1F-428A-8D4E-5E29277D0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6A572FAD-0F38-4E39-8D30-206345C8F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9570E8C-4AD3-4178-B7E0-774FC42431C5}"/>
                  </a:ext>
                </a:extLst>
              </p:cNvPr>
              <p:cNvGrpSpPr/>
              <p:nvPr/>
            </p:nvGrpSpPr>
            <p:grpSpPr>
              <a:xfrm>
                <a:off x="9311261" y="2820561"/>
                <a:ext cx="652534" cy="593031"/>
                <a:chOff x="6967442" y="2811469"/>
                <a:chExt cx="652534" cy="59303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8D23F7F-1A01-47E5-AC22-E116C8DB4BA5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B84C7C9-5C1E-4ECF-A84D-5662A91C3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DCABBE1F-5729-4A05-9DD5-073BEF0ACA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5C9FCDE6-2EAF-4635-AD2E-7AEEAFEABA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1" name="Multiplication Sign 20">
                  <a:extLst>
                    <a:ext uri="{FF2B5EF4-FFF2-40B4-BE49-F238E27FC236}">
                      <a16:creationId xmlns:a16="http://schemas.microsoft.com/office/drawing/2014/main" id="{F54F0222-FD3A-43B9-BB6B-4A6F55FDF969}"/>
                    </a:ext>
                  </a:extLst>
                </p:cNvPr>
                <p:cNvSpPr/>
                <p:nvPr/>
              </p:nvSpPr>
              <p:spPr>
                <a:xfrm>
                  <a:off x="6967442" y="2811469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8D3B51-6406-40AC-A4DB-EC8422085789}"/>
                </a:ext>
              </a:extLst>
            </p:cNvPr>
            <p:cNvGrpSpPr/>
            <p:nvPr/>
          </p:nvGrpSpPr>
          <p:grpSpPr>
            <a:xfrm>
              <a:off x="4686384" y="5361819"/>
              <a:ext cx="689829" cy="917211"/>
              <a:chOff x="9331271" y="2986642"/>
              <a:chExt cx="629225" cy="88440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4041655-B624-4E27-9DB2-5F6316B9BBA0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18EA6503-A8BF-4E0C-A16E-EEC9BFDCC3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0EE6452D-1AE5-4E84-BD67-73CD583802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EC223688-2129-42DC-8DF6-CB11AC0F4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82ACA10-9B75-48D4-BBCE-F739A04F8D3C}"/>
                  </a:ext>
                </a:extLst>
              </p:cNvPr>
              <p:cNvGrpSpPr/>
              <p:nvPr/>
            </p:nvGrpSpPr>
            <p:grpSpPr>
              <a:xfrm>
                <a:off x="9333590" y="2986642"/>
                <a:ext cx="626906" cy="297432"/>
                <a:chOff x="3015250" y="3280284"/>
                <a:chExt cx="626906" cy="297432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2F062CD3-7367-4CF1-9E38-66F87928F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253340BD-D9CF-4E36-BF40-EEF0224A6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14E83B2-6BD1-4534-BB12-C66240E9F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65F8C0-5AB2-40A8-B9B7-5E5A4B4FA112}"/>
                </a:ext>
              </a:extLst>
            </p:cNvPr>
            <p:cNvGrpSpPr/>
            <p:nvPr/>
          </p:nvGrpSpPr>
          <p:grpSpPr>
            <a:xfrm>
              <a:off x="2735489" y="5365734"/>
              <a:ext cx="727046" cy="1033724"/>
              <a:chOff x="9331271" y="2986642"/>
              <a:chExt cx="663172" cy="99675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99D375C-559E-4C5B-8E77-5013273BCC02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C760C484-19E0-4628-B071-534EBC130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6AD76425-559D-4F39-94F0-9A2DBED4F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265D8CA6-7FC1-4FE0-8DEB-89A81E38E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F8A1324-69F4-4D45-A991-047481A45332}"/>
                  </a:ext>
                </a:extLst>
              </p:cNvPr>
              <p:cNvGrpSpPr/>
              <p:nvPr/>
            </p:nvGrpSpPr>
            <p:grpSpPr>
              <a:xfrm>
                <a:off x="9333590" y="2986642"/>
                <a:ext cx="660853" cy="996751"/>
                <a:chOff x="6989771" y="2977550"/>
                <a:chExt cx="660853" cy="996751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95AF06E-A85D-4EA8-8386-3CDFC0A19242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4"/>
                  <a:chOff x="3015250" y="3280284"/>
                  <a:chExt cx="626906" cy="297434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47BFC2D9-DAD0-402B-9201-CCA5BE0B67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5228658E-9C34-4528-8FB5-85E8A88DA3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1"/>
                    <a:ext cx="310691" cy="148717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C9A7CB3E-674F-44E6-8E28-D74036932E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3" name="Multiplication Sign 72">
                  <a:extLst>
                    <a:ext uri="{FF2B5EF4-FFF2-40B4-BE49-F238E27FC236}">
                      <a16:creationId xmlns:a16="http://schemas.microsoft.com/office/drawing/2014/main" id="{B0EE800A-8C73-4AA0-9191-CC84AB58CF08}"/>
                    </a:ext>
                  </a:extLst>
                </p:cNvPr>
                <p:cNvSpPr/>
                <p:nvPr/>
              </p:nvSpPr>
              <p:spPr>
                <a:xfrm>
                  <a:off x="6998090" y="3381270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5037E08-4388-431B-9CEE-0515E783B74C}"/>
                </a:ext>
              </a:extLst>
            </p:cNvPr>
            <p:cNvGrpSpPr/>
            <p:nvPr/>
          </p:nvGrpSpPr>
          <p:grpSpPr>
            <a:xfrm>
              <a:off x="1747074" y="5206114"/>
              <a:ext cx="715383" cy="1096652"/>
              <a:chOff x="9328066" y="2813619"/>
              <a:chExt cx="652534" cy="105742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90291D2B-A8EA-45DA-9008-E020F6DB60DF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8A5A8-71EC-45B5-BBB1-8107388D41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98C4AB-10A8-496F-9CF3-CF821009E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D1EEECDA-06D2-4AD0-AC15-191DD0DF8A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004302C-38CC-4EE5-9067-19A545C626DB}"/>
                  </a:ext>
                </a:extLst>
              </p:cNvPr>
              <p:cNvGrpSpPr/>
              <p:nvPr/>
            </p:nvGrpSpPr>
            <p:grpSpPr>
              <a:xfrm>
                <a:off x="9328066" y="2813619"/>
                <a:ext cx="652534" cy="593031"/>
                <a:chOff x="6984247" y="2804527"/>
                <a:chExt cx="652534" cy="593031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09DAFA2C-65DF-4CCF-A508-66BA48ED8311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F4FA9E2D-4A7D-43F0-96EE-41A724DDD5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D81C8C3D-9B6E-4EAA-81C7-F4400DAD98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3BD549EE-AC5F-4DA9-94C9-67AE4FDAE5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4" name="Multiplication Sign 83">
                  <a:extLst>
                    <a:ext uri="{FF2B5EF4-FFF2-40B4-BE49-F238E27FC236}">
                      <a16:creationId xmlns:a16="http://schemas.microsoft.com/office/drawing/2014/main" id="{6F98AFE7-8F6C-409B-9564-C28B516FA67B}"/>
                    </a:ext>
                  </a:extLst>
                </p:cNvPr>
                <p:cNvSpPr/>
                <p:nvPr/>
              </p:nvSpPr>
              <p:spPr>
                <a:xfrm>
                  <a:off x="6984247" y="2804527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BB86EA40-427B-4790-9B9D-06D58C53B281}"/>
              </a:ext>
            </a:extLst>
          </p:cNvPr>
          <p:cNvSpPr/>
          <p:nvPr/>
        </p:nvSpPr>
        <p:spPr>
          <a:xfrm>
            <a:off x="1761527" y="6209086"/>
            <a:ext cx="715383" cy="61502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4A9180C0-325A-4100-9F19-4EE6029271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" t="2017" r="26683" b="15102"/>
          <a:stretch/>
        </p:blipFill>
        <p:spPr>
          <a:xfrm>
            <a:off x="400703" y="1696273"/>
            <a:ext cx="5187461" cy="3885216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8E35A83-EFD5-4FBE-8743-6C86FCD6658D}"/>
              </a:ext>
            </a:extLst>
          </p:cNvPr>
          <p:cNvGrpSpPr/>
          <p:nvPr/>
        </p:nvGrpSpPr>
        <p:grpSpPr>
          <a:xfrm>
            <a:off x="1900216" y="3519695"/>
            <a:ext cx="3105611" cy="794740"/>
            <a:chOff x="1969488" y="3026845"/>
            <a:chExt cx="3105611" cy="79474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87AAE10-E6FE-4D44-8348-7DDB9DAD6C16}"/>
                </a:ext>
              </a:extLst>
            </p:cNvPr>
            <p:cNvSpPr txBox="1"/>
            <p:nvPr/>
          </p:nvSpPr>
          <p:spPr>
            <a:xfrm>
              <a:off x="1969488" y="3452253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1C7F3F0-D573-450D-89CE-0BAE7BD66285}"/>
                </a:ext>
              </a:extLst>
            </p:cNvPr>
            <p:cNvSpPr txBox="1"/>
            <p:nvPr/>
          </p:nvSpPr>
          <p:spPr>
            <a:xfrm>
              <a:off x="2893790" y="3096449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2544390-E078-43A1-B334-614447E4428A}"/>
                </a:ext>
              </a:extLst>
            </p:cNvPr>
            <p:cNvSpPr txBox="1"/>
            <p:nvPr/>
          </p:nvSpPr>
          <p:spPr>
            <a:xfrm>
              <a:off x="3851946" y="3026845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F64DE2D-6080-4236-82D1-EBFEFFC437E0}"/>
                </a:ext>
              </a:extLst>
            </p:cNvPr>
            <p:cNvSpPr txBox="1"/>
            <p:nvPr/>
          </p:nvSpPr>
          <p:spPr>
            <a:xfrm>
              <a:off x="4768218" y="3255707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3E3855-63D7-4499-A7EF-77EDBA450DAC}"/>
              </a:ext>
            </a:extLst>
          </p:cNvPr>
          <p:cNvSpPr txBox="1"/>
          <p:nvPr/>
        </p:nvSpPr>
        <p:spPr>
          <a:xfrm>
            <a:off x="3434391" y="1760504"/>
            <a:ext cx="314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 = 5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80EA632-70FD-4A52-AD15-4066658972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t="2160" r="27561" b="13606"/>
          <a:stretch/>
        </p:blipFill>
        <p:spPr>
          <a:xfrm>
            <a:off x="6137730" y="1667746"/>
            <a:ext cx="5068026" cy="398538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138A378-8F55-4C0E-B2DF-DE1D33DC80CF}"/>
              </a:ext>
            </a:extLst>
          </p:cNvPr>
          <p:cNvSpPr txBox="1"/>
          <p:nvPr/>
        </p:nvSpPr>
        <p:spPr>
          <a:xfrm>
            <a:off x="9171173" y="1739789"/>
            <a:ext cx="314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 = 5</a:t>
            </a:r>
          </a:p>
        </p:txBody>
      </p:sp>
      <p:graphicFrame>
        <p:nvGraphicFramePr>
          <p:cNvPr id="93" name="Table 3">
            <a:extLst>
              <a:ext uri="{FF2B5EF4-FFF2-40B4-BE49-F238E27FC236}">
                <a16:creationId xmlns:a16="http://schemas.microsoft.com/office/drawing/2014/main" id="{48B51B26-D529-486D-9C22-27419440C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117322"/>
              </p:ext>
            </p:extLst>
          </p:nvPr>
        </p:nvGraphicFramePr>
        <p:xfrm>
          <a:off x="5758471" y="5646366"/>
          <a:ext cx="5496920" cy="1140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174">
                  <a:extLst>
                    <a:ext uri="{9D8B030D-6E8A-4147-A177-3AD203B41FA5}">
                      <a16:colId xmlns:a16="http://schemas.microsoft.com/office/drawing/2014/main" val="2223427830"/>
                    </a:ext>
                  </a:extLst>
                </a:gridCol>
                <a:gridCol w="964596">
                  <a:extLst>
                    <a:ext uri="{9D8B030D-6E8A-4147-A177-3AD203B41FA5}">
                      <a16:colId xmlns:a16="http://schemas.microsoft.com/office/drawing/2014/main" val="1249941189"/>
                    </a:ext>
                  </a:extLst>
                </a:gridCol>
                <a:gridCol w="992222">
                  <a:extLst>
                    <a:ext uri="{9D8B030D-6E8A-4147-A177-3AD203B41FA5}">
                      <a16:colId xmlns:a16="http://schemas.microsoft.com/office/drawing/2014/main" val="739689815"/>
                    </a:ext>
                  </a:extLst>
                </a:gridCol>
                <a:gridCol w="992221">
                  <a:extLst>
                    <a:ext uri="{9D8B030D-6E8A-4147-A177-3AD203B41FA5}">
                      <a16:colId xmlns:a16="http://schemas.microsoft.com/office/drawing/2014/main" val="224264969"/>
                    </a:ext>
                  </a:extLst>
                </a:gridCol>
                <a:gridCol w="998707">
                  <a:extLst>
                    <a:ext uri="{9D8B030D-6E8A-4147-A177-3AD203B41FA5}">
                      <a16:colId xmlns:a16="http://schemas.microsoft.com/office/drawing/2014/main" val="520473626"/>
                    </a:ext>
                  </a:extLst>
                </a:gridCol>
              </a:tblGrid>
              <a:tr h="530858">
                <a:tc>
                  <a:txBody>
                    <a:bodyPr/>
                    <a:lstStyle/>
                    <a:p>
                      <a:r>
                        <a:rPr lang="en-US" sz="1700" dirty="0"/>
                        <a:t>Visual stimuli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17015"/>
                  </a:ext>
                </a:extLst>
              </a:tr>
              <a:tr h="498071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Chemosensory stimulus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623800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CF71B07A-218E-48BF-9BBB-E8AF62FAA4D8}"/>
              </a:ext>
            </a:extLst>
          </p:cNvPr>
          <p:cNvGrpSpPr/>
          <p:nvPr/>
        </p:nvGrpSpPr>
        <p:grpSpPr>
          <a:xfrm>
            <a:off x="7438243" y="5595057"/>
            <a:ext cx="3629139" cy="1209880"/>
            <a:chOff x="1747074" y="5189578"/>
            <a:chExt cx="3629139" cy="120988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4946F2E-8E9B-46FE-B1A7-DEFB0B353672}"/>
                </a:ext>
              </a:extLst>
            </p:cNvPr>
            <p:cNvGrpSpPr/>
            <p:nvPr/>
          </p:nvGrpSpPr>
          <p:grpSpPr>
            <a:xfrm>
              <a:off x="3696401" y="5189578"/>
              <a:ext cx="715383" cy="1089453"/>
              <a:chOff x="9311261" y="2820561"/>
              <a:chExt cx="652534" cy="1050486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CE84BF96-4648-4CA6-9AAD-1829EF94BF11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F6C31C5E-B2B2-4CC3-B6EF-D5C8BB1A0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AA26000E-9404-4939-B15B-AB9154E30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DDAF9E3E-F952-4151-ADE2-7FBF214922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637BD101-923F-4481-B5DA-7116B2E38AF9}"/>
                  </a:ext>
                </a:extLst>
              </p:cNvPr>
              <p:cNvGrpSpPr/>
              <p:nvPr/>
            </p:nvGrpSpPr>
            <p:grpSpPr>
              <a:xfrm>
                <a:off x="9311261" y="2820561"/>
                <a:ext cx="652534" cy="593031"/>
                <a:chOff x="6967442" y="2811469"/>
                <a:chExt cx="652534" cy="593031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C354207-6681-4F8E-BBE0-1FB4B61B6F09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132" name="Picture 131">
                    <a:extLst>
                      <a:ext uri="{FF2B5EF4-FFF2-40B4-BE49-F238E27FC236}">
                        <a16:creationId xmlns:a16="http://schemas.microsoft.com/office/drawing/2014/main" id="{132AFA15-2C66-4516-9FCB-98159FA758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>
                    <a:extLst>
                      <a:ext uri="{FF2B5EF4-FFF2-40B4-BE49-F238E27FC236}">
                        <a16:creationId xmlns:a16="http://schemas.microsoft.com/office/drawing/2014/main" id="{52A90175-A06F-44A1-86CB-7874B55983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134" name="Picture 133">
                    <a:extLst>
                      <a:ext uri="{FF2B5EF4-FFF2-40B4-BE49-F238E27FC236}">
                        <a16:creationId xmlns:a16="http://schemas.microsoft.com/office/drawing/2014/main" id="{854BD8B0-7C4D-47B9-8BB8-6B83DAE179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1" name="Multiplication Sign 130">
                  <a:extLst>
                    <a:ext uri="{FF2B5EF4-FFF2-40B4-BE49-F238E27FC236}">
                      <a16:creationId xmlns:a16="http://schemas.microsoft.com/office/drawing/2014/main" id="{872E4133-B289-4D23-952E-C22480E8B8C8}"/>
                    </a:ext>
                  </a:extLst>
                </p:cNvPr>
                <p:cNvSpPr/>
                <p:nvPr/>
              </p:nvSpPr>
              <p:spPr>
                <a:xfrm>
                  <a:off x="6967442" y="2811469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A86D584-ACE4-4DA6-A224-CDA253DCE5A7}"/>
                </a:ext>
              </a:extLst>
            </p:cNvPr>
            <p:cNvGrpSpPr/>
            <p:nvPr/>
          </p:nvGrpSpPr>
          <p:grpSpPr>
            <a:xfrm>
              <a:off x="4686384" y="5361819"/>
              <a:ext cx="689829" cy="917211"/>
              <a:chOff x="9331271" y="2986642"/>
              <a:chExt cx="629225" cy="88440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1EF3464-69CD-4D5D-82B8-58782CDB1F36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EEB64B63-4173-473B-A94B-38BEBACD23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B3DE95DA-FD48-4FA3-B3CC-B1BF63DF0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BD2CFEB1-BB39-4191-ABCC-C31F5EDC20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D91EC22-45F2-4DD9-9244-6D397989D8E1}"/>
                  </a:ext>
                </a:extLst>
              </p:cNvPr>
              <p:cNvGrpSpPr/>
              <p:nvPr/>
            </p:nvGrpSpPr>
            <p:grpSpPr>
              <a:xfrm>
                <a:off x="9333590" y="2986642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A81B93CF-C467-46F0-A4B3-64D67E380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1A273825-5FD3-49A6-B6B8-015DD16EB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D0950B36-A0EF-4DCA-961B-DAE39AA04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7AE4C2A-DE88-43CD-8E82-0F684C235E66}"/>
                </a:ext>
              </a:extLst>
            </p:cNvPr>
            <p:cNvGrpSpPr/>
            <p:nvPr/>
          </p:nvGrpSpPr>
          <p:grpSpPr>
            <a:xfrm>
              <a:off x="2735489" y="5365734"/>
              <a:ext cx="727046" cy="1033724"/>
              <a:chOff x="9331271" y="2986642"/>
              <a:chExt cx="663172" cy="996751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365B3F4-9DD7-4569-8AFD-8FD2FF1BAB90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E4F02332-5C5A-45D0-8C4B-C6DD53187A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12E3F554-7A5E-4DE0-8E70-AC6A826E9A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354C3F58-3670-4BAB-883D-CDF864CB4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88107D4-D711-4E0C-B258-BE2E136585D4}"/>
                  </a:ext>
                </a:extLst>
              </p:cNvPr>
              <p:cNvGrpSpPr/>
              <p:nvPr/>
            </p:nvGrpSpPr>
            <p:grpSpPr>
              <a:xfrm>
                <a:off x="9333590" y="2986642"/>
                <a:ext cx="660853" cy="996751"/>
                <a:chOff x="6989771" y="2977550"/>
                <a:chExt cx="660853" cy="996751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85A3A88F-1D62-4A3E-80D8-B9D098F9D277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4"/>
                  <a:chOff x="3015250" y="3280284"/>
                  <a:chExt cx="626906" cy="297434"/>
                </a:xfrm>
              </p:grpSpPr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5A882B0F-7B12-43FD-B846-5C377C83D6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7E338AE4-6147-4978-A0C4-39E35DAEA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1"/>
                    <a:ext cx="310691" cy="148717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>
                    <a:extLst>
                      <a:ext uri="{FF2B5EF4-FFF2-40B4-BE49-F238E27FC236}">
                        <a16:creationId xmlns:a16="http://schemas.microsoft.com/office/drawing/2014/main" id="{1E89073B-3D19-4039-BF3C-26226D63B2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3" name="Multiplication Sign 112">
                  <a:extLst>
                    <a:ext uri="{FF2B5EF4-FFF2-40B4-BE49-F238E27FC236}">
                      <a16:creationId xmlns:a16="http://schemas.microsoft.com/office/drawing/2014/main" id="{DA75BA58-3AB7-4CEC-A66B-2B0C87EBABA3}"/>
                    </a:ext>
                  </a:extLst>
                </p:cNvPr>
                <p:cNvSpPr/>
                <p:nvPr/>
              </p:nvSpPr>
              <p:spPr>
                <a:xfrm>
                  <a:off x="6998090" y="3381270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BA3650A-CEE8-4CEC-88F3-820D89640505}"/>
                </a:ext>
              </a:extLst>
            </p:cNvPr>
            <p:cNvGrpSpPr/>
            <p:nvPr/>
          </p:nvGrpSpPr>
          <p:grpSpPr>
            <a:xfrm>
              <a:off x="1747074" y="5206114"/>
              <a:ext cx="715383" cy="1096652"/>
              <a:chOff x="9328066" y="2813619"/>
              <a:chExt cx="652534" cy="105742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A735997-3B3D-4710-AE4E-78E7C698AF58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1DB58104-8187-4CFC-AED3-8D8B57893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A264B440-7B04-4DDB-99D7-566B4961C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EC6817C2-10C2-4AC9-9701-FE1813CA5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ED9933B4-F925-42FC-8B2F-A2AD5F8689CB}"/>
                  </a:ext>
                </a:extLst>
              </p:cNvPr>
              <p:cNvGrpSpPr/>
              <p:nvPr/>
            </p:nvGrpSpPr>
            <p:grpSpPr>
              <a:xfrm>
                <a:off x="9328066" y="2813619"/>
                <a:ext cx="652534" cy="593031"/>
                <a:chOff x="6984247" y="2804527"/>
                <a:chExt cx="652534" cy="593031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99E1BA2E-DD7A-4AE9-A43D-35C5DA20DF6F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104" name="Picture 103">
                    <a:extLst>
                      <a:ext uri="{FF2B5EF4-FFF2-40B4-BE49-F238E27FC236}">
                        <a16:creationId xmlns:a16="http://schemas.microsoft.com/office/drawing/2014/main" id="{AA103FAF-D82C-46C3-86F0-EFE7159EAA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>
                    <a:extLst>
                      <a:ext uri="{FF2B5EF4-FFF2-40B4-BE49-F238E27FC236}">
                        <a16:creationId xmlns:a16="http://schemas.microsoft.com/office/drawing/2014/main" id="{356336FA-B98D-45D2-B148-F15A7DFF13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09F93A1C-E13E-44C5-B39B-AFA745F143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3" name="Multiplication Sign 102">
                  <a:extLst>
                    <a:ext uri="{FF2B5EF4-FFF2-40B4-BE49-F238E27FC236}">
                      <a16:creationId xmlns:a16="http://schemas.microsoft.com/office/drawing/2014/main" id="{D534AAFE-A0CC-4A65-B483-934A6FC5B595}"/>
                    </a:ext>
                  </a:extLst>
                </p:cNvPr>
                <p:cNvSpPr/>
                <p:nvPr/>
              </p:nvSpPr>
              <p:spPr>
                <a:xfrm>
                  <a:off x="6984247" y="2804527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0A7C057-E34A-4E61-876F-64FE3533890E}"/>
              </a:ext>
            </a:extLst>
          </p:cNvPr>
          <p:cNvGrpSpPr/>
          <p:nvPr/>
        </p:nvGrpSpPr>
        <p:grpSpPr>
          <a:xfrm>
            <a:off x="7544683" y="3699681"/>
            <a:ext cx="3106601" cy="1358596"/>
            <a:chOff x="2164768" y="3121742"/>
            <a:chExt cx="3106601" cy="1358596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8EF3BA2-C1BC-4B16-974C-606BC6C72488}"/>
                </a:ext>
              </a:extLst>
            </p:cNvPr>
            <p:cNvSpPr txBox="1"/>
            <p:nvPr/>
          </p:nvSpPr>
          <p:spPr>
            <a:xfrm>
              <a:off x="2164768" y="3793547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F158D26-FEDA-4EAD-B574-43BD9350EF5F}"/>
                </a:ext>
              </a:extLst>
            </p:cNvPr>
            <p:cNvSpPr txBox="1"/>
            <p:nvPr/>
          </p:nvSpPr>
          <p:spPr>
            <a:xfrm>
              <a:off x="3115354" y="3121742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A34045F-0AF8-4572-8CDD-E81CE946191E}"/>
                </a:ext>
              </a:extLst>
            </p:cNvPr>
            <p:cNvSpPr txBox="1"/>
            <p:nvPr/>
          </p:nvSpPr>
          <p:spPr>
            <a:xfrm>
              <a:off x="4057646" y="4111006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B13AA76-71C3-4476-975A-C943EAE29903}"/>
                </a:ext>
              </a:extLst>
            </p:cNvPr>
            <p:cNvSpPr txBox="1"/>
            <p:nvPr/>
          </p:nvSpPr>
          <p:spPr>
            <a:xfrm>
              <a:off x="4964488" y="3380692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749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375"/>
    </mc:Choice>
    <mc:Fallback xmlns="">
      <p:transition advTm="643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961E040-21B0-447C-A521-8D84D6006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t="2195" r="18468" b="17303"/>
          <a:stretch/>
        </p:blipFill>
        <p:spPr>
          <a:xfrm>
            <a:off x="648255" y="2120630"/>
            <a:ext cx="5447745" cy="2822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B86C4-8F68-44E3-9BE5-D7C0735B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7470" cy="13255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Stimuli from fry </a:t>
            </a:r>
            <a:r>
              <a:rPr lang="en-US" dirty="0">
                <a:solidFill>
                  <a:schemeClr val="bg1"/>
                </a:solidFill>
              </a:rPr>
              <a:t>result in greater</a:t>
            </a:r>
            <a:r>
              <a:rPr lang="en-US" sz="4400" dirty="0">
                <a:solidFill>
                  <a:schemeClr val="bg1"/>
                </a:solidFill>
              </a:rPr>
              <a:t> neural activation in the central dorsal telencephalon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D0716E-C5DF-4E27-9179-CB459987344F}"/>
              </a:ext>
            </a:extLst>
          </p:cNvPr>
          <p:cNvGrpSpPr/>
          <p:nvPr/>
        </p:nvGrpSpPr>
        <p:grpSpPr>
          <a:xfrm>
            <a:off x="7232037" y="2285947"/>
            <a:ext cx="4715123" cy="4260691"/>
            <a:chOff x="6543996" y="1812295"/>
            <a:chExt cx="5200982" cy="47570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1B0710-17DB-40A8-B9B8-E124A08EC3FC}"/>
                </a:ext>
              </a:extLst>
            </p:cNvPr>
            <p:cNvGrpSpPr/>
            <p:nvPr/>
          </p:nvGrpSpPr>
          <p:grpSpPr>
            <a:xfrm>
              <a:off x="6543996" y="1812295"/>
              <a:ext cx="5200982" cy="4757094"/>
              <a:chOff x="6543996" y="1812295"/>
              <a:chExt cx="5200982" cy="475709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9DF032-F6C2-4810-933C-2EAA88395C6D}"/>
                  </a:ext>
                </a:extLst>
              </p:cNvPr>
              <p:cNvGrpSpPr/>
              <p:nvPr/>
            </p:nvGrpSpPr>
            <p:grpSpPr>
              <a:xfrm>
                <a:off x="6543996" y="1812295"/>
                <a:ext cx="5200982" cy="4748283"/>
                <a:chOff x="6543996" y="1812295"/>
                <a:chExt cx="5200982" cy="474828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2D89222-D98E-4CBA-AEA9-A124DFD34140}"/>
                    </a:ext>
                  </a:extLst>
                </p:cNvPr>
                <p:cNvGrpSpPr/>
                <p:nvPr/>
              </p:nvGrpSpPr>
              <p:grpSpPr>
                <a:xfrm>
                  <a:off x="6543996" y="1812295"/>
                  <a:ext cx="5200982" cy="4748283"/>
                  <a:chOff x="6543996" y="1812295"/>
                  <a:chExt cx="5200982" cy="4748283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8B3F6AE-68DF-45CB-9E54-77D13D0D2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790" t="22428" r="29050" b="6843"/>
                  <a:stretch/>
                </p:blipFill>
                <p:spPr>
                  <a:xfrm>
                    <a:off x="9266222" y="1812295"/>
                    <a:ext cx="2478756" cy="2341372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9D540D08-BD9F-48B4-A523-E795D6A9F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7042" r="48568" b="19735"/>
                  <a:stretch/>
                </p:blipFill>
                <p:spPr>
                  <a:xfrm>
                    <a:off x="9266222" y="4275274"/>
                    <a:ext cx="2478756" cy="2285304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 descr="A picture containing food&#10;&#10;Description automatically generated">
                    <a:extLst>
                      <a:ext uri="{FF2B5EF4-FFF2-40B4-BE49-F238E27FC236}">
                        <a16:creationId xmlns:a16="http://schemas.microsoft.com/office/drawing/2014/main" id="{C9D5950C-5437-40B5-BE80-428493DF7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185" t="31435" r="27893" b="12494"/>
                  <a:stretch/>
                </p:blipFill>
                <p:spPr>
                  <a:xfrm>
                    <a:off x="6569870" y="4275274"/>
                    <a:ext cx="2549894" cy="2285304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 descr="Snow on the ground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A6C4B6A0-577D-4A31-AB0B-5D1E545C3F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8344" r="44349" b="6402"/>
                  <a:stretch/>
                </p:blipFill>
                <p:spPr>
                  <a:xfrm>
                    <a:off x="6570464" y="1812295"/>
                    <a:ext cx="2549300" cy="2341372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4DA8951-2A89-4408-AE7A-8B6F7783075C}"/>
                      </a:ext>
                    </a:extLst>
                  </p:cNvPr>
                  <p:cNvSpPr txBox="1"/>
                  <p:nvPr/>
                </p:nvSpPr>
                <p:spPr>
                  <a:xfrm>
                    <a:off x="6543996" y="3801297"/>
                    <a:ext cx="1872433" cy="4123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FF0000"/>
                        </a:solidFill>
                      </a:rPr>
                      <a:t>Chemosensory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9728543-0793-4F58-9F89-2507007C986B}"/>
                    </a:ext>
                  </a:extLst>
                </p:cNvPr>
                <p:cNvSpPr txBox="1"/>
                <p:nvPr/>
              </p:nvSpPr>
              <p:spPr>
                <a:xfrm>
                  <a:off x="9266222" y="3812975"/>
                  <a:ext cx="16289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Visual</a:t>
                  </a:r>
                  <a:endParaRPr lang="en-US" b="1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31EFC6-79CE-4191-93DF-0D190944FB5C}"/>
                  </a:ext>
                </a:extLst>
              </p:cNvPr>
              <p:cNvSpPr txBox="1"/>
              <p:nvPr/>
            </p:nvSpPr>
            <p:spPr>
              <a:xfrm>
                <a:off x="9266222" y="6200057"/>
                <a:ext cx="1628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C + V</a:t>
                </a:r>
                <a:endParaRPr lang="en-US" b="1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843776-5C96-4E97-86B0-8D4903423C3F}"/>
                </a:ext>
              </a:extLst>
            </p:cNvPr>
            <p:cNvSpPr txBox="1"/>
            <p:nvPr/>
          </p:nvSpPr>
          <p:spPr>
            <a:xfrm>
              <a:off x="6569870" y="6200057"/>
              <a:ext cx="1628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Control</a:t>
              </a:r>
              <a:endParaRPr lang="en-US" b="1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A8247CF-187A-4725-9CDB-7E1AB23D0F92}"/>
              </a:ext>
            </a:extLst>
          </p:cNvPr>
          <p:cNvSpPr txBox="1"/>
          <p:nvPr/>
        </p:nvSpPr>
        <p:spPr>
          <a:xfrm>
            <a:off x="4089165" y="4566743"/>
            <a:ext cx="314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 = 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2323AF-C6A4-41EB-AA79-06B7E61D26EF}"/>
              </a:ext>
            </a:extLst>
          </p:cNvPr>
          <p:cNvGrpSpPr/>
          <p:nvPr/>
        </p:nvGrpSpPr>
        <p:grpSpPr>
          <a:xfrm>
            <a:off x="8732285" y="1064063"/>
            <a:ext cx="1735821" cy="1167425"/>
            <a:chOff x="2482387" y="5045704"/>
            <a:chExt cx="1918132" cy="1373559"/>
          </a:xfrm>
        </p:grpSpPr>
        <p:pic>
          <p:nvPicPr>
            <p:cNvPr id="8" name="Picture 7" descr="A screenshot of a cat&#10;&#10;Description automatically generated with low confidence">
              <a:extLst>
                <a:ext uri="{FF2B5EF4-FFF2-40B4-BE49-F238E27FC236}">
                  <a16:creationId xmlns:a16="http://schemas.microsoft.com/office/drawing/2014/main" id="{6B1792AE-ABB7-484E-A6EE-C50ED3D45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40" b="50000"/>
            <a:stretch/>
          </p:blipFill>
          <p:spPr>
            <a:xfrm>
              <a:off x="2482387" y="5045704"/>
              <a:ext cx="1918132" cy="137355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722BF2-E415-429F-A65F-3725CC2C03FD}"/>
                </a:ext>
              </a:extLst>
            </p:cNvPr>
            <p:cNvCxnSpPr>
              <a:cxnSpLocks/>
            </p:cNvCxnSpPr>
            <p:nvPr/>
          </p:nvCxnSpPr>
          <p:spPr>
            <a:xfrm>
              <a:off x="2935355" y="5175075"/>
              <a:ext cx="0" cy="106326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63BD45-97D3-4AA5-BCEE-3E669C1F748D}"/>
              </a:ext>
            </a:extLst>
          </p:cNvPr>
          <p:cNvGrpSpPr/>
          <p:nvPr/>
        </p:nvGrpSpPr>
        <p:grpSpPr>
          <a:xfrm>
            <a:off x="7255494" y="3059668"/>
            <a:ext cx="3973402" cy="2531500"/>
            <a:chOff x="7255494" y="3059668"/>
            <a:chExt cx="3973402" cy="2531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8DE96A-613E-41EF-8833-A8E0A3AFC768}"/>
                </a:ext>
              </a:extLst>
            </p:cNvPr>
            <p:cNvSpPr txBox="1"/>
            <p:nvPr/>
          </p:nvSpPr>
          <p:spPr>
            <a:xfrm>
              <a:off x="7300014" y="3059668"/>
              <a:ext cx="138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Dc-5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62609F-2087-4EDD-9906-268CD75806B8}"/>
                </a:ext>
              </a:extLst>
            </p:cNvPr>
            <p:cNvSpPr txBox="1"/>
            <p:nvPr/>
          </p:nvSpPr>
          <p:spPr>
            <a:xfrm>
              <a:off x="9841147" y="3059668"/>
              <a:ext cx="138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Dc-5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585D5F4-5C35-4800-B08E-CC8EBE67FA3F}"/>
                </a:ext>
              </a:extLst>
            </p:cNvPr>
            <p:cNvSpPr txBox="1"/>
            <p:nvPr/>
          </p:nvSpPr>
          <p:spPr>
            <a:xfrm>
              <a:off x="7255494" y="5221836"/>
              <a:ext cx="138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Dc-5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83FCCBD-F092-4037-B196-63A71FB8D0B1}"/>
                </a:ext>
              </a:extLst>
            </p:cNvPr>
            <p:cNvSpPr txBox="1"/>
            <p:nvPr/>
          </p:nvSpPr>
          <p:spPr>
            <a:xfrm>
              <a:off x="9822578" y="5210018"/>
              <a:ext cx="138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Dc-5</a:t>
              </a:r>
            </a:p>
          </p:txBody>
        </p:sp>
      </p:grpSp>
      <p:graphicFrame>
        <p:nvGraphicFramePr>
          <p:cNvPr id="87" name="Table 3">
            <a:extLst>
              <a:ext uri="{FF2B5EF4-FFF2-40B4-BE49-F238E27FC236}">
                <a16:creationId xmlns:a16="http://schemas.microsoft.com/office/drawing/2014/main" id="{0D4202F9-6E7C-4C1D-A2FC-93F6113CA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419076"/>
              </p:ext>
            </p:extLst>
          </p:nvPr>
        </p:nvGraphicFramePr>
        <p:xfrm>
          <a:off x="244839" y="5103973"/>
          <a:ext cx="5727943" cy="1249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282">
                  <a:extLst>
                    <a:ext uri="{9D8B030D-6E8A-4147-A177-3AD203B41FA5}">
                      <a16:colId xmlns:a16="http://schemas.microsoft.com/office/drawing/2014/main" val="2223427830"/>
                    </a:ext>
                  </a:extLst>
                </a:gridCol>
                <a:gridCol w="1005136">
                  <a:extLst>
                    <a:ext uri="{9D8B030D-6E8A-4147-A177-3AD203B41FA5}">
                      <a16:colId xmlns:a16="http://schemas.microsoft.com/office/drawing/2014/main" val="1249941189"/>
                    </a:ext>
                  </a:extLst>
                </a:gridCol>
                <a:gridCol w="1033923">
                  <a:extLst>
                    <a:ext uri="{9D8B030D-6E8A-4147-A177-3AD203B41FA5}">
                      <a16:colId xmlns:a16="http://schemas.microsoft.com/office/drawing/2014/main" val="739689815"/>
                    </a:ext>
                  </a:extLst>
                </a:gridCol>
                <a:gridCol w="1033922">
                  <a:extLst>
                    <a:ext uri="{9D8B030D-6E8A-4147-A177-3AD203B41FA5}">
                      <a16:colId xmlns:a16="http://schemas.microsoft.com/office/drawing/2014/main" val="224264969"/>
                    </a:ext>
                  </a:extLst>
                </a:gridCol>
                <a:gridCol w="1040680">
                  <a:extLst>
                    <a:ext uri="{9D8B030D-6E8A-4147-A177-3AD203B41FA5}">
                      <a16:colId xmlns:a16="http://schemas.microsoft.com/office/drawing/2014/main" val="520473626"/>
                    </a:ext>
                  </a:extLst>
                </a:gridCol>
              </a:tblGrid>
              <a:tr h="581618">
                <a:tc>
                  <a:txBody>
                    <a:bodyPr/>
                    <a:lstStyle/>
                    <a:p>
                      <a:r>
                        <a:rPr lang="en-US" sz="1700" dirty="0"/>
                        <a:t>Visual stimuli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17015"/>
                  </a:ext>
                </a:extLst>
              </a:tr>
              <a:tr h="667890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Chemosensory stimulus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623800"/>
                  </a:ext>
                </a:extLst>
              </a:tr>
            </a:tbl>
          </a:graphicData>
        </a:graphic>
      </p:graphicFrame>
      <p:grpSp>
        <p:nvGrpSpPr>
          <p:cNvPr id="88" name="Group 87">
            <a:extLst>
              <a:ext uri="{FF2B5EF4-FFF2-40B4-BE49-F238E27FC236}">
                <a16:creationId xmlns:a16="http://schemas.microsoft.com/office/drawing/2014/main" id="{C8D70B0A-D6CC-4D85-8B43-70600C240235}"/>
              </a:ext>
            </a:extLst>
          </p:cNvPr>
          <p:cNvGrpSpPr/>
          <p:nvPr/>
        </p:nvGrpSpPr>
        <p:grpSpPr>
          <a:xfrm>
            <a:off x="1914008" y="5043091"/>
            <a:ext cx="3844766" cy="1240110"/>
            <a:chOff x="1914008" y="5042395"/>
            <a:chExt cx="3629139" cy="120486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E6A83AB-FF6A-4348-B7B0-A1150E0CB8D2}"/>
                </a:ext>
              </a:extLst>
            </p:cNvPr>
            <p:cNvGrpSpPr/>
            <p:nvPr/>
          </p:nvGrpSpPr>
          <p:grpSpPr>
            <a:xfrm>
              <a:off x="3852668" y="5064739"/>
              <a:ext cx="722438" cy="1050569"/>
              <a:chOff x="9301527" y="2858053"/>
              <a:chExt cx="658969" cy="1012994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79BAFAC-2ECB-4E76-94E7-FBDFC2F37459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7DAD24EB-B490-4A2E-8C3E-DB1783447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FB5CCE16-D2C0-4EF8-8087-1FC2CB8018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7189107E-302A-467D-8D9A-A83E39658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E85E1106-80D0-4FDF-B92C-8635A41AB42A}"/>
                  </a:ext>
                </a:extLst>
              </p:cNvPr>
              <p:cNvGrpSpPr/>
              <p:nvPr/>
            </p:nvGrpSpPr>
            <p:grpSpPr>
              <a:xfrm>
                <a:off x="9301527" y="2858053"/>
                <a:ext cx="658969" cy="593031"/>
                <a:chOff x="6957708" y="2848961"/>
                <a:chExt cx="658969" cy="593031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9D60B172-3BC5-4AB8-8E9A-609BAFB996E6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125" name="Picture 124">
                    <a:extLst>
                      <a:ext uri="{FF2B5EF4-FFF2-40B4-BE49-F238E27FC236}">
                        <a16:creationId xmlns:a16="http://schemas.microsoft.com/office/drawing/2014/main" id="{7157F6F5-8375-4F97-9556-3CF91539FB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>
                    <a:extLst>
                      <a:ext uri="{FF2B5EF4-FFF2-40B4-BE49-F238E27FC236}">
                        <a16:creationId xmlns:a16="http://schemas.microsoft.com/office/drawing/2014/main" id="{EADE1985-8BC6-4B40-9E2C-51548D9F68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>
                    <a:extLst>
                      <a:ext uri="{FF2B5EF4-FFF2-40B4-BE49-F238E27FC236}">
                        <a16:creationId xmlns:a16="http://schemas.microsoft.com/office/drawing/2014/main" id="{285237C7-9EEC-4CEB-B32C-D2E85FC7CE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4" name="Multiplication Sign 123">
                  <a:extLst>
                    <a:ext uri="{FF2B5EF4-FFF2-40B4-BE49-F238E27FC236}">
                      <a16:creationId xmlns:a16="http://schemas.microsoft.com/office/drawing/2014/main" id="{7AC4F882-7C97-45E4-8AEA-8E19E1022156}"/>
                    </a:ext>
                  </a:extLst>
                </p:cNvPr>
                <p:cNvSpPr/>
                <p:nvPr/>
              </p:nvSpPr>
              <p:spPr>
                <a:xfrm>
                  <a:off x="6957708" y="2848961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E15866E-B72A-4D9E-83E6-ED7C56884056}"/>
                </a:ext>
              </a:extLst>
            </p:cNvPr>
            <p:cNvGrpSpPr/>
            <p:nvPr/>
          </p:nvGrpSpPr>
          <p:grpSpPr>
            <a:xfrm>
              <a:off x="4853318" y="5198100"/>
              <a:ext cx="689829" cy="917211"/>
              <a:chOff x="9331271" y="2986642"/>
              <a:chExt cx="629225" cy="884405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A89D0EE-A0AC-4244-8378-407FCD3AEC8B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79216DE1-F50D-4EDA-A192-01F04AFBB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58C2C4FF-37D1-46BF-BD2F-D2D5B33AD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9398C29D-C9BC-4B40-88E9-EEE62557C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6240EC23-D3D9-48E0-A14B-EFAEA2562E4E}"/>
                  </a:ext>
                </a:extLst>
              </p:cNvPr>
              <p:cNvGrpSpPr/>
              <p:nvPr/>
            </p:nvGrpSpPr>
            <p:grpSpPr>
              <a:xfrm>
                <a:off x="9333590" y="2986642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EF9787F8-B651-4D6F-B15B-D69FFA023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D1126DF0-8F2D-4F57-834D-E0EC36635B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60A39D6E-BFD1-4E3A-8C2F-1D526D487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6BA0619-C52E-4B8B-AD95-069D6CCF8457}"/>
                </a:ext>
              </a:extLst>
            </p:cNvPr>
            <p:cNvGrpSpPr/>
            <p:nvPr/>
          </p:nvGrpSpPr>
          <p:grpSpPr>
            <a:xfrm>
              <a:off x="2867952" y="5202019"/>
              <a:ext cx="724295" cy="1045238"/>
              <a:chOff x="9299833" y="2986642"/>
              <a:chExt cx="660663" cy="100785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26780FC1-64A1-41EC-A130-F1A41CB7E90E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011C7813-D5AF-42F9-AE30-099D962FD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E0147675-0B7F-45E8-9772-B11FCCB14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79EDBC02-7D22-4950-99D7-F6276F08E6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4CFCEDCC-AE89-4FB8-9D51-A3004576BBC6}"/>
                  </a:ext>
                </a:extLst>
              </p:cNvPr>
              <p:cNvGrpSpPr/>
              <p:nvPr/>
            </p:nvGrpSpPr>
            <p:grpSpPr>
              <a:xfrm>
                <a:off x="9299833" y="2986642"/>
                <a:ext cx="660663" cy="1007852"/>
                <a:chOff x="6956014" y="2977550"/>
                <a:chExt cx="660663" cy="1007852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06A57C69-7D1B-46B1-AE1B-ADCE0F6CE1DB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7B902766-2292-4B1E-9957-E5A5B7F3F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7A5B39FC-5237-4CEA-8045-B55CFE9716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C078AF3F-290C-4307-9DEB-B0C29FF695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6" name="Multiplication Sign 105">
                  <a:extLst>
                    <a:ext uri="{FF2B5EF4-FFF2-40B4-BE49-F238E27FC236}">
                      <a16:creationId xmlns:a16="http://schemas.microsoft.com/office/drawing/2014/main" id="{7F18DBEC-8B5E-4C56-A083-78376EFD6349}"/>
                    </a:ext>
                  </a:extLst>
                </p:cNvPr>
                <p:cNvSpPr/>
                <p:nvPr/>
              </p:nvSpPr>
              <p:spPr>
                <a:xfrm>
                  <a:off x="6956014" y="3392371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ACD7E92-9A54-4222-A376-CD6169C51DB5}"/>
                </a:ext>
              </a:extLst>
            </p:cNvPr>
            <p:cNvGrpSpPr/>
            <p:nvPr/>
          </p:nvGrpSpPr>
          <p:grpSpPr>
            <a:xfrm>
              <a:off x="1914008" y="5042395"/>
              <a:ext cx="715383" cy="1096652"/>
              <a:chOff x="9328066" y="2813619"/>
              <a:chExt cx="652534" cy="1057428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E3EA5AC2-A675-4F63-AC14-7A390A76CACD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5E1C474A-C8F3-4396-A405-E8FC55298D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5879350F-FFF0-4F1F-9EDD-2E8A9F2558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8A50A7B4-A96E-4A78-A4AC-3AA19F3C27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1CA7EC8-7021-4C6D-81AE-D6642062368B}"/>
                  </a:ext>
                </a:extLst>
              </p:cNvPr>
              <p:cNvGrpSpPr/>
              <p:nvPr/>
            </p:nvGrpSpPr>
            <p:grpSpPr>
              <a:xfrm>
                <a:off x="9328066" y="2813619"/>
                <a:ext cx="652534" cy="593031"/>
                <a:chOff x="6984247" y="2804527"/>
                <a:chExt cx="652534" cy="593031"/>
              </a:xfrm>
            </p:grpSpPr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4E1AAA7E-2E45-474C-A571-A74185A7AFF5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4308087A-8A0C-4370-925C-65BEEC434C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>
                    <a:extLst>
                      <a:ext uri="{FF2B5EF4-FFF2-40B4-BE49-F238E27FC236}">
                        <a16:creationId xmlns:a16="http://schemas.microsoft.com/office/drawing/2014/main" id="{27AF145C-BF32-45F7-AD27-1603E6AD30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6710166C-4F90-4F9F-8D0E-AE6E3F95E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Multiplication Sign 95">
                  <a:extLst>
                    <a:ext uri="{FF2B5EF4-FFF2-40B4-BE49-F238E27FC236}">
                      <a16:creationId xmlns:a16="http://schemas.microsoft.com/office/drawing/2014/main" id="{BE017776-1886-4670-A765-05BE408AEB08}"/>
                    </a:ext>
                  </a:extLst>
                </p:cNvPr>
                <p:cNvSpPr/>
                <p:nvPr/>
              </p:nvSpPr>
              <p:spPr>
                <a:xfrm>
                  <a:off x="6984247" y="2804527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830B8C80-BCB5-4256-8C98-4FF5EB96B634}"/>
              </a:ext>
            </a:extLst>
          </p:cNvPr>
          <p:cNvSpPr/>
          <p:nvPr/>
        </p:nvSpPr>
        <p:spPr>
          <a:xfrm>
            <a:off x="1914008" y="5659174"/>
            <a:ext cx="715383" cy="61502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74CC5D-BACC-44E9-A61D-716B0A21184D}"/>
              </a:ext>
            </a:extLst>
          </p:cNvPr>
          <p:cNvGrpSpPr/>
          <p:nvPr/>
        </p:nvGrpSpPr>
        <p:grpSpPr>
          <a:xfrm>
            <a:off x="2098156" y="2132323"/>
            <a:ext cx="3496952" cy="1662222"/>
            <a:chOff x="2098156" y="2132323"/>
            <a:chExt cx="3496952" cy="1662222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C838636-6313-4FD1-B17D-9455787B02FE}"/>
                </a:ext>
              </a:extLst>
            </p:cNvPr>
            <p:cNvSpPr txBox="1"/>
            <p:nvPr/>
          </p:nvSpPr>
          <p:spPr>
            <a:xfrm>
              <a:off x="2098156" y="3425213"/>
              <a:ext cx="3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8E1BDF4-350D-475D-AFDE-29A0684ED05D}"/>
                </a:ext>
              </a:extLst>
            </p:cNvPr>
            <p:cNvSpPr txBox="1"/>
            <p:nvPr/>
          </p:nvSpPr>
          <p:spPr>
            <a:xfrm>
              <a:off x="3062220" y="2813635"/>
              <a:ext cx="53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ab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E3459B6-7AD7-4795-8FD6-FEAC77DAF059}"/>
                </a:ext>
              </a:extLst>
            </p:cNvPr>
            <p:cNvSpPr txBox="1"/>
            <p:nvPr/>
          </p:nvSpPr>
          <p:spPr>
            <a:xfrm>
              <a:off x="4089165" y="2707346"/>
              <a:ext cx="53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ab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C0B1247-B8FC-4A40-A784-6AFAF098D287}"/>
                </a:ext>
              </a:extLst>
            </p:cNvPr>
            <p:cNvSpPr txBox="1"/>
            <p:nvPr/>
          </p:nvSpPr>
          <p:spPr>
            <a:xfrm>
              <a:off x="5062723" y="2132323"/>
              <a:ext cx="53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7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65"/>
    </mc:Choice>
    <mc:Fallback xmlns="">
      <p:transition spd="slow" advTm="5146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575541-FEFA-4DF7-9B56-1D605DD6A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" t="1571" r="19296" b="15172"/>
          <a:stretch/>
        </p:blipFill>
        <p:spPr>
          <a:xfrm>
            <a:off x="584975" y="2065931"/>
            <a:ext cx="5446953" cy="2971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B86C4-8F68-44E3-9BE5-D7C0735B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7470" cy="13255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Stimuli from fry result in greater neural activation in the central dorsal telencephalon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D0716E-C5DF-4E27-9179-CB459987344F}"/>
              </a:ext>
            </a:extLst>
          </p:cNvPr>
          <p:cNvGrpSpPr/>
          <p:nvPr/>
        </p:nvGrpSpPr>
        <p:grpSpPr>
          <a:xfrm>
            <a:off x="7232037" y="2285947"/>
            <a:ext cx="4715123" cy="4260691"/>
            <a:chOff x="6543996" y="1812295"/>
            <a:chExt cx="5200982" cy="475709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1B0710-17DB-40A8-B9B8-E124A08EC3FC}"/>
                </a:ext>
              </a:extLst>
            </p:cNvPr>
            <p:cNvGrpSpPr/>
            <p:nvPr/>
          </p:nvGrpSpPr>
          <p:grpSpPr>
            <a:xfrm>
              <a:off x="6543996" y="1812295"/>
              <a:ext cx="5200982" cy="4757094"/>
              <a:chOff x="6543996" y="1812295"/>
              <a:chExt cx="5200982" cy="475709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9DF032-F6C2-4810-933C-2EAA88395C6D}"/>
                  </a:ext>
                </a:extLst>
              </p:cNvPr>
              <p:cNvGrpSpPr/>
              <p:nvPr/>
            </p:nvGrpSpPr>
            <p:grpSpPr>
              <a:xfrm>
                <a:off x="6543996" y="1812295"/>
                <a:ext cx="5200982" cy="4748283"/>
                <a:chOff x="6543996" y="1812295"/>
                <a:chExt cx="5200982" cy="4748283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2D89222-D98E-4CBA-AEA9-A124DFD34140}"/>
                    </a:ext>
                  </a:extLst>
                </p:cNvPr>
                <p:cNvGrpSpPr/>
                <p:nvPr/>
              </p:nvGrpSpPr>
              <p:grpSpPr>
                <a:xfrm>
                  <a:off x="6543996" y="1812295"/>
                  <a:ext cx="5200982" cy="4748283"/>
                  <a:chOff x="6543996" y="1812295"/>
                  <a:chExt cx="5200982" cy="4748283"/>
                </a:xfrm>
              </p:grpSpPr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48B3F6AE-68DF-45CB-9E54-77D13D0D2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790" t="22428" r="29050" b="6843"/>
                  <a:stretch/>
                </p:blipFill>
                <p:spPr>
                  <a:xfrm>
                    <a:off x="9266222" y="1812295"/>
                    <a:ext cx="2478756" cy="2341372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9D540D08-BD9F-48B4-A523-E795D6A9F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7042" r="48568" b="19735"/>
                  <a:stretch/>
                </p:blipFill>
                <p:spPr>
                  <a:xfrm>
                    <a:off x="9266222" y="4275274"/>
                    <a:ext cx="2478756" cy="2285304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 descr="A picture containing food&#10;&#10;Description automatically generated">
                    <a:extLst>
                      <a:ext uri="{FF2B5EF4-FFF2-40B4-BE49-F238E27FC236}">
                        <a16:creationId xmlns:a16="http://schemas.microsoft.com/office/drawing/2014/main" id="{C9D5950C-5437-40B5-BE80-428493DF79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185" t="31435" r="27893" b="12494"/>
                  <a:stretch/>
                </p:blipFill>
                <p:spPr>
                  <a:xfrm>
                    <a:off x="6569870" y="4275274"/>
                    <a:ext cx="2549894" cy="2285304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 descr="Snow on the ground&#10;&#10;Description automatically generated with low confidence">
                    <a:extLst>
                      <a:ext uri="{FF2B5EF4-FFF2-40B4-BE49-F238E27FC236}">
                        <a16:creationId xmlns:a16="http://schemas.microsoft.com/office/drawing/2014/main" id="{A6C4B6A0-577D-4A31-AB0B-5D1E545C3F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8344" r="44349" b="6402"/>
                  <a:stretch/>
                </p:blipFill>
                <p:spPr>
                  <a:xfrm>
                    <a:off x="6570464" y="1812295"/>
                    <a:ext cx="2549300" cy="2341372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4DA8951-2A89-4408-AE7A-8B6F7783075C}"/>
                      </a:ext>
                    </a:extLst>
                  </p:cNvPr>
                  <p:cNvSpPr txBox="1"/>
                  <p:nvPr/>
                </p:nvSpPr>
                <p:spPr>
                  <a:xfrm>
                    <a:off x="6543996" y="3801297"/>
                    <a:ext cx="1872433" cy="4123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FF0000"/>
                        </a:solidFill>
                      </a:rPr>
                      <a:t>Chemosensory</a:t>
                    </a:r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9728543-0793-4F58-9F89-2507007C986B}"/>
                    </a:ext>
                  </a:extLst>
                </p:cNvPr>
                <p:cNvSpPr txBox="1"/>
                <p:nvPr/>
              </p:nvSpPr>
              <p:spPr>
                <a:xfrm>
                  <a:off x="9266222" y="3812975"/>
                  <a:ext cx="16289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Visual</a:t>
                  </a:r>
                  <a:endParaRPr lang="en-US" b="1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31EFC6-79CE-4191-93DF-0D190944FB5C}"/>
                  </a:ext>
                </a:extLst>
              </p:cNvPr>
              <p:cNvSpPr txBox="1"/>
              <p:nvPr/>
            </p:nvSpPr>
            <p:spPr>
              <a:xfrm>
                <a:off x="9266222" y="6200057"/>
                <a:ext cx="1628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C + V</a:t>
                </a:r>
                <a:endParaRPr lang="en-US" b="1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843776-5C96-4E97-86B0-8D4903423C3F}"/>
                </a:ext>
              </a:extLst>
            </p:cNvPr>
            <p:cNvSpPr txBox="1"/>
            <p:nvPr/>
          </p:nvSpPr>
          <p:spPr>
            <a:xfrm>
              <a:off x="6569870" y="6200057"/>
              <a:ext cx="1628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Control</a:t>
              </a:r>
              <a:endParaRPr lang="en-US" b="1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A8247CF-187A-4725-9CDB-7E1AB23D0F92}"/>
              </a:ext>
            </a:extLst>
          </p:cNvPr>
          <p:cNvSpPr txBox="1"/>
          <p:nvPr/>
        </p:nvSpPr>
        <p:spPr>
          <a:xfrm>
            <a:off x="4046234" y="4593529"/>
            <a:ext cx="314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 = 3</a:t>
            </a:r>
          </a:p>
        </p:txBody>
      </p:sp>
      <p:graphicFrame>
        <p:nvGraphicFramePr>
          <p:cNvPr id="33" name="Table 3">
            <a:extLst>
              <a:ext uri="{FF2B5EF4-FFF2-40B4-BE49-F238E27FC236}">
                <a16:creationId xmlns:a16="http://schemas.microsoft.com/office/drawing/2014/main" id="{1C4C98D0-93E8-4D20-A233-808AE098E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480763"/>
              </p:ext>
            </p:extLst>
          </p:nvPr>
        </p:nvGraphicFramePr>
        <p:xfrm>
          <a:off x="244839" y="5103973"/>
          <a:ext cx="5727943" cy="1249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282">
                  <a:extLst>
                    <a:ext uri="{9D8B030D-6E8A-4147-A177-3AD203B41FA5}">
                      <a16:colId xmlns:a16="http://schemas.microsoft.com/office/drawing/2014/main" val="2223427830"/>
                    </a:ext>
                  </a:extLst>
                </a:gridCol>
                <a:gridCol w="1005136">
                  <a:extLst>
                    <a:ext uri="{9D8B030D-6E8A-4147-A177-3AD203B41FA5}">
                      <a16:colId xmlns:a16="http://schemas.microsoft.com/office/drawing/2014/main" val="1249941189"/>
                    </a:ext>
                  </a:extLst>
                </a:gridCol>
                <a:gridCol w="1033923">
                  <a:extLst>
                    <a:ext uri="{9D8B030D-6E8A-4147-A177-3AD203B41FA5}">
                      <a16:colId xmlns:a16="http://schemas.microsoft.com/office/drawing/2014/main" val="739689815"/>
                    </a:ext>
                  </a:extLst>
                </a:gridCol>
                <a:gridCol w="1033922">
                  <a:extLst>
                    <a:ext uri="{9D8B030D-6E8A-4147-A177-3AD203B41FA5}">
                      <a16:colId xmlns:a16="http://schemas.microsoft.com/office/drawing/2014/main" val="224264969"/>
                    </a:ext>
                  </a:extLst>
                </a:gridCol>
                <a:gridCol w="1040680">
                  <a:extLst>
                    <a:ext uri="{9D8B030D-6E8A-4147-A177-3AD203B41FA5}">
                      <a16:colId xmlns:a16="http://schemas.microsoft.com/office/drawing/2014/main" val="520473626"/>
                    </a:ext>
                  </a:extLst>
                </a:gridCol>
              </a:tblGrid>
              <a:tr h="581618">
                <a:tc>
                  <a:txBody>
                    <a:bodyPr/>
                    <a:lstStyle/>
                    <a:p>
                      <a:r>
                        <a:rPr lang="en-US" sz="1700" dirty="0"/>
                        <a:t>Visual stimuli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17015"/>
                  </a:ext>
                </a:extLst>
              </a:tr>
              <a:tr h="667890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bg1"/>
                          </a:solidFill>
                        </a:rPr>
                        <a:t>Chemosensory stimulus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623800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2C18DE59-4893-46D4-B4D7-D44F93F42F14}"/>
              </a:ext>
            </a:extLst>
          </p:cNvPr>
          <p:cNvGrpSpPr/>
          <p:nvPr/>
        </p:nvGrpSpPr>
        <p:grpSpPr>
          <a:xfrm>
            <a:off x="1914008" y="5043094"/>
            <a:ext cx="3844766" cy="1235790"/>
            <a:chOff x="1914008" y="5042395"/>
            <a:chExt cx="3629139" cy="120066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7E65618-C753-478A-A667-FD4663EB2894}"/>
                </a:ext>
              </a:extLst>
            </p:cNvPr>
            <p:cNvGrpSpPr/>
            <p:nvPr/>
          </p:nvGrpSpPr>
          <p:grpSpPr>
            <a:xfrm>
              <a:off x="3870963" y="5068556"/>
              <a:ext cx="715383" cy="1046758"/>
              <a:chOff x="9318218" y="2861729"/>
              <a:chExt cx="652534" cy="100931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053CACA-265F-4759-BB69-C42ACB2CC65A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7EAB9E76-62C0-4EC3-8165-DB25F65D9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5E1F5E6B-3431-4304-9AB4-D172ED2D20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FB558B2A-07AD-407C-821A-D9DEF09E7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C598A27-9A2E-4A02-82D2-0AC65B1AE000}"/>
                  </a:ext>
                </a:extLst>
              </p:cNvPr>
              <p:cNvGrpSpPr/>
              <p:nvPr/>
            </p:nvGrpSpPr>
            <p:grpSpPr>
              <a:xfrm>
                <a:off x="9318218" y="2861729"/>
                <a:ext cx="652534" cy="593031"/>
                <a:chOff x="6974399" y="2852637"/>
                <a:chExt cx="652534" cy="593031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7014A395-AD23-45E2-A902-BE77CC87B517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F29B6B4C-E664-42FE-8940-3B0B2F8CFE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2E0B9577-E897-419E-B3D7-812E1605D1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CD6159C2-43E3-4DBE-AA81-645589882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6" name="Multiplication Sign 75">
                  <a:extLst>
                    <a:ext uri="{FF2B5EF4-FFF2-40B4-BE49-F238E27FC236}">
                      <a16:creationId xmlns:a16="http://schemas.microsoft.com/office/drawing/2014/main" id="{B40D0DD5-6E44-4D2F-92D3-7898B3C4C58B}"/>
                    </a:ext>
                  </a:extLst>
                </p:cNvPr>
                <p:cNvSpPr/>
                <p:nvPr/>
              </p:nvSpPr>
              <p:spPr>
                <a:xfrm>
                  <a:off x="6974399" y="2852637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B3FC3C1-CDBE-4C42-A52D-78E9D0AC3604}"/>
                </a:ext>
              </a:extLst>
            </p:cNvPr>
            <p:cNvGrpSpPr/>
            <p:nvPr/>
          </p:nvGrpSpPr>
          <p:grpSpPr>
            <a:xfrm>
              <a:off x="4853318" y="5198100"/>
              <a:ext cx="689829" cy="917211"/>
              <a:chOff x="9331271" y="2986642"/>
              <a:chExt cx="629225" cy="88440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1CABA5D-E905-4B14-BAC2-4EFDC58A64B4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1B7961AC-6626-4D70-B5D6-59EFFE2A1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A1797855-A17F-4DA7-91A9-ADB16FE7B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218BF902-009E-452E-92B1-2E32CF7CAF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B19605E-03A6-4B9C-A017-B76B81C9B18E}"/>
                  </a:ext>
                </a:extLst>
              </p:cNvPr>
              <p:cNvGrpSpPr/>
              <p:nvPr/>
            </p:nvGrpSpPr>
            <p:grpSpPr>
              <a:xfrm>
                <a:off x="9333590" y="2986642"/>
                <a:ext cx="626906" cy="297432"/>
                <a:chOff x="3015250" y="3280284"/>
                <a:chExt cx="626906" cy="297432"/>
              </a:xfrm>
            </p:grpSpPr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DDAA743-2818-46EE-9B13-E96219ACE7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A4E41832-75F2-4398-A672-A66BB5CB2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A87A1C96-E4A6-4964-92FA-B7EB3E6621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5CCAFB-E2E5-4104-986E-EF4F6C80AA82}"/>
                </a:ext>
              </a:extLst>
            </p:cNvPr>
            <p:cNvGrpSpPr/>
            <p:nvPr/>
          </p:nvGrpSpPr>
          <p:grpSpPr>
            <a:xfrm>
              <a:off x="2877087" y="5202015"/>
              <a:ext cx="715383" cy="1041044"/>
              <a:chOff x="9308166" y="2986642"/>
              <a:chExt cx="652534" cy="100380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93581D1-B0E7-4E1E-99F2-A77A7AAE7BDA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C5751082-C37B-4A63-B2EC-23610E6F60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47EF27AD-D42F-405F-BB41-85F08B5A6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20426D1-A200-4BE4-BE2B-C7E572864E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0620EA-1361-4E20-AFE6-17EC8BAB30BC}"/>
                  </a:ext>
                </a:extLst>
              </p:cNvPr>
              <p:cNvGrpSpPr/>
              <p:nvPr/>
            </p:nvGrpSpPr>
            <p:grpSpPr>
              <a:xfrm>
                <a:off x="9308166" y="2986642"/>
                <a:ext cx="652534" cy="1003809"/>
                <a:chOff x="6964347" y="2977550"/>
                <a:chExt cx="652534" cy="1003809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11CF8651-215F-4425-B588-DA06A5BBC7CB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A1D84C96-63CA-4935-AD45-F9600E4E5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9C895B18-2F54-405B-BC25-1892DF65F4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4E3FE4C5-AB46-4CC5-A86D-BD65A1E63B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Multiplication Sign 57">
                  <a:extLst>
                    <a:ext uri="{FF2B5EF4-FFF2-40B4-BE49-F238E27FC236}">
                      <a16:creationId xmlns:a16="http://schemas.microsoft.com/office/drawing/2014/main" id="{8534D72F-8ABE-4072-A745-5394758D4CEE}"/>
                    </a:ext>
                  </a:extLst>
                </p:cNvPr>
                <p:cNvSpPr/>
                <p:nvPr/>
              </p:nvSpPr>
              <p:spPr>
                <a:xfrm>
                  <a:off x="6964347" y="3388328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9B76D7A-E43E-4942-88D6-62B6646F9D06}"/>
                </a:ext>
              </a:extLst>
            </p:cNvPr>
            <p:cNvGrpSpPr/>
            <p:nvPr/>
          </p:nvGrpSpPr>
          <p:grpSpPr>
            <a:xfrm>
              <a:off x="1914008" y="5042395"/>
              <a:ext cx="715383" cy="1096652"/>
              <a:chOff x="9328066" y="2813619"/>
              <a:chExt cx="652534" cy="105742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9488610-1C96-4FDF-9AB2-6762EA0E9268}"/>
                  </a:ext>
                </a:extLst>
              </p:cNvPr>
              <p:cNvGrpSpPr/>
              <p:nvPr/>
            </p:nvGrpSpPr>
            <p:grpSpPr>
              <a:xfrm>
                <a:off x="9331271" y="3573615"/>
                <a:ext cx="626906" cy="297432"/>
                <a:chOff x="3015250" y="3280284"/>
                <a:chExt cx="626906" cy="297432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F0546F19-0C3C-4295-9E96-46116C5BDA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015250" y="3280284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B3EEE3D0-5880-4FFB-A158-BFC4E5074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170595" y="3429000"/>
                  <a:ext cx="310691" cy="148716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F4001F15-7A48-4E72-B5B2-DFF38CB43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877" b="89877" l="6250" r="91631">
                              <a14:foregroundMark x1="91208" y1="62469" x2="91843" y2="38025"/>
                              <a14:foregroundMark x1="8792" y1="59506" x2="8792" y2="59506"/>
                              <a14:foregroundMark x1="6250" y1="59506" x2="6250" y2="5950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 flipH="1" flipV="1">
                  <a:off x="3331465" y="3291776"/>
                  <a:ext cx="310691" cy="148716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EE70273-A051-4F8C-A75F-D2D684AA73AD}"/>
                  </a:ext>
                </a:extLst>
              </p:cNvPr>
              <p:cNvGrpSpPr/>
              <p:nvPr/>
            </p:nvGrpSpPr>
            <p:grpSpPr>
              <a:xfrm>
                <a:off x="9328066" y="2813619"/>
                <a:ext cx="652534" cy="593031"/>
                <a:chOff x="6984247" y="2804527"/>
                <a:chExt cx="652534" cy="593031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C24EA305-2AC4-4F88-90D4-8346EED3AC15}"/>
                    </a:ext>
                  </a:extLst>
                </p:cNvPr>
                <p:cNvGrpSpPr/>
                <p:nvPr/>
              </p:nvGrpSpPr>
              <p:grpSpPr>
                <a:xfrm>
                  <a:off x="6989771" y="2977550"/>
                  <a:ext cx="626906" cy="297432"/>
                  <a:chOff x="3015250" y="3280284"/>
                  <a:chExt cx="626906" cy="297432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E499AD0-C3B0-4A87-9A0C-18336D1C8E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015250" y="3280284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41B553EE-293D-4314-8D1A-6E55C91B0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170595" y="3429000"/>
                    <a:ext cx="310691" cy="14871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6CB0A47C-8BFD-4195-AA8B-41123C3EBC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9877" b="89877" l="6250" r="91631">
                                <a14:foregroundMark x1="91208" y1="62469" x2="91843" y2="38025"/>
                                <a14:foregroundMark x1="8792" y1="59506" x2="8792" y2="59506"/>
                                <a14:foregroundMark x1="6250" y1="59506" x2="6250" y2="5950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 flipH="1" flipV="1">
                    <a:off x="3331465" y="3291776"/>
                    <a:ext cx="310691" cy="14871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8" name="Multiplication Sign 47">
                  <a:extLst>
                    <a:ext uri="{FF2B5EF4-FFF2-40B4-BE49-F238E27FC236}">
                      <a16:creationId xmlns:a16="http://schemas.microsoft.com/office/drawing/2014/main" id="{8412DC3D-C504-449F-A539-0D9E5E21370A}"/>
                    </a:ext>
                  </a:extLst>
                </p:cNvPr>
                <p:cNvSpPr/>
                <p:nvPr/>
              </p:nvSpPr>
              <p:spPr>
                <a:xfrm>
                  <a:off x="6984247" y="2804527"/>
                  <a:ext cx="652534" cy="593031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1CBB776D-83CC-45E0-B377-951B7109009F}"/>
              </a:ext>
            </a:extLst>
          </p:cNvPr>
          <p:cNvSpPr/>
          <p:nvPr/>
        </p:nvSpPr>
        <p:spPr>
          <a:xfrm>
            <a:off x="1914008" y="5659174"/>
            <a:ext cx="715383" cy="61502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63BD45-97D3-4AA5-BCEE-3E669C1F748D}"/>
              </a:ext>
            </a:extLst>
          </p:cNvPr>
          <p:cNvGrpSpPr/>
          <p:nvPr/>
        </p:nvGrpSpPr>
        <p:grpSpPr>
          <a:xfrm>
            <a:off x="7580484" y="3812023"/>
            <a:ext cx="3973402" cy="2531500"/>
            <a:chOff x="7255494" y="3059668"/>
            <a:chExt cx="3973402" cy="2531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8DE96A-613E-41EF-8833-A8E0A3AFC768}"/>
                </a:ext>
              </a:extLst>
            </p:cNvPr>
            <p:cNvSpPr txBox="1"/>
            <p:nvPr/>
          </p:nvSpPr>
          <p:spPr>
            <a:xfrm>
              <a:off x="7300014" y="3059668"/>
              <a:ext cx="138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Dc-4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62609F-2087-4EDD-9906-268CD75806B8}"/>
                </a:ext>
              </a:extLst>
            </p:cNvPr>
            <p:cNvSpPr txBox="1"/>
            <p:nvPr/>
          </p:nvSpPr>
          <p:spPr>
            <a:xfrm>
              <a:off x="9841147" y="3059668"/>
              <a:ext cx="138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Dc-4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585D5F4-5C35-4800-B08E-CC8EBE67FA3F}"/>
                </a:ext>
              </a:extLst>
            </p:cNvPr>
            <p:cNvSpPr txBox="1"/>
            <p:nvPr/>
          </p:nvSpPr>
          <p:spPr>
            <a:xfrm>
              <a:off x="7255494" y="5221836"/>
              <a:ext cx="138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Dc-4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83FCCBD-F092-4037-B196-63A71FB8D0B1}"/>
                </a:ext>
              </a:extLst>
            </p:cNvPr>
            <p:cNvSpPr txBox="1"/>
            <p:nvPr/>
          </p:nvSpPr>
          <p:spPr>
            <a:xfrm>
              <a:off x="9822578" y="5210018"/>
              <a:ext cx="1387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Dc-4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B397600-A889-49C1-B6D6-B66DB7CE535A}"/>
              </a:ext>
            </a:extLst>
          </p:cNvPr>
          <p:cNvSpPr txBox="1"/>
          <p:nvPr/>
        </p:nvSpPr>
        <p:spPr>
          <a:xfrm>
            <a:off x="2139511" y="3442691"/>
            <a:ext cx="3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D8489FD-D82D-4191-BB61-E857FC856E19}"/>
              </a:ext>
            </a:extLst>
          </p:cNvPr>
          <p:cNvSpPr txBox="1"/>
          <p:nvPr/>
        </p:nvSpPr>
        <p:spPr>
          <a:xfrm>
            <a:off x="3141570" y="2836334"/>
            <a:ext cx="3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3FCF179-132F-448B-84D3-0A229BC845B4}"/>
              </a:ext>
            </a:extLst>
          </p:cNvPr>
          <p:cNvSpPr txBox="1"/>
          <p:nvPr/>
        </p:nvSpPr>
        <p:spPr>
          <a:xfrm>
            <a:off x="4167386" y="3196475"/>
            <a:ext cx="3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690B94B-3524-4141-A903-1AAA9B69F200}"/>
              </a:ext>
            </a:extLst>
          </p:cNvPr>
          <p:cNvSpPr txBox="1"/>
          <p:nvPr/>
        </p:nvSpPr>
        <p:spPr>
          <a:xfrm>
            <a:off x="5151843" y="2137413"/>
            <a:ext cx="3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AC15030-1213-4C64-9347-B79573AD7552}"/>
              </a:ext>
            </a:extLst>
          </p:cNvPr>
          <p:cNvGrpSpPr/>
          <p:nvPr/>
        </p:nvGrpSpPr>
        <p:grpSpPr>
          <a:xfrm>
            <a:off x="8732285" y="1064063"/>
            <a:ext cx="1735821" cy="1167425"/>
            <a:chOff x="2482387" y="5045704"/>
            <a:chExt cx="1918132" cy="1373559"/>
          </a:xfrm>
        </p:grpSpPr>
        <p:pic>
          <p:nvPicPr>
            <p:cNvPr id="95" name="Picture 94" descr="A screenshot of a cat&#10;&#10;Description automatically generated with low confidence">
              <a:extLst>
                <a:ext uri="{FF2B5EF4-FFF2-40B4-BE49-F238E27FC236}">
                  <a16:creationId xmlns:a16="http://schemas.microsoft.com/office/drawing/2014/main" id="{C6F76188-CDBF-463E-BF76-72C6FC670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40" b="50000"/>
            <a:stretch/>
          </p:blipFill>
          <p:spPr>
            <a:xfrm>
              <a:off x="2482387" y="5045704"/>
              <a:ext cx="1918132" cy="1373559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976F842-98EA-4AAA-AF28-3088194155EB}"/>
                </a:ext>
              </a:extLst>
            </p:cNvPr>
            <p:cNvCxnSpPr>
              <a:cxnSpLocks/>
            </p:cNvCxnSpPr>
            <p:nvPr/>
          </p:nvCxnSpPr>
          <p:spPr>
            <a:xfrm>
              <a:off x="2935355" y="5175075"/>
              <a:ext cx="0" cy="106326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07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84"/>
    </mc:Choice>
    <mc:Fallback xmlns="">
      <p:transition spd="slow" advTm="4958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3.6|4.4|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4536</TotalTime>
  <Words>502</Words>
  <Application>Microsoft Office PowerPoint</Application>
  <PresentationFormat>Widescreen</PresentationFormat>
  <Paragraphs>156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Neural mechanisms of parent-offspring recognition in a maternal mouthbrooding African cichlid fish</vt:lpstr>
      <vt:lpstr>Parent-offspring recognition occurs via diverse signaling modalities</vt:lpstr>
      <vt:lpstr>Infanticide and parental care co-exist in the maternal mouthbrooding cichlid Astatotilapia burtoni</vt:lpstr>
      <vt:lpstr>Research Question</vt:lpstr>
      <vt:lpstr>What are the sensory and neural mechanisms of parent-offspring recognition during maternal care?</vt:lpstr>
      <vt:lpstr>Multimodal fry stimuli may be necessary for offspring identification</vt:lpstr>
      <vt:lpstr>Multimodal fry stimuli may be necessary for offspring identification</vt:lpstr>
      <vt:lpstr>Stimuli from fry result in greater neural activation in the central dorsal telencephalon</vt:lpstr>
      <vt:lpstr>Stimuli from fry result in greater neural activation in the central dorsal telencephalon</vt:lpstr>
      <vt:lpstr>Preliminary Results Summary</vt:lpstr>
      <vt:lpstr>Overall Significance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Mechanisms of Filial Cannibalism Control</dc:title>
  <dc:creator>Emily Ray</dc:creator>
  <cp:lastModifiedBy>Emily Ray</cp:lastModifiedBy>
  <cp:revision>21</cp:revision>
  <dcterms:created xsi:type="dcterms:W3CDTF">2021-03-24T18:20:44Z</dcterms:created>
  <dcterms:modified xsi:type="dcterms:W3CDTF">2021-12-08T19:36:58Z</dcterms:modified>
</cp:coreProperties>
</file>